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86" y="97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30936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1958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Simonpaolo Lopez</a:t>
            </a:r>
          </a:p>
          <a:p>
            <a:r>
              <a:rPr lang="en-US" dirty="0">
                <a:solidFill>
                  <a:schemeClr val="bg2"/>
                </a:solidFill>
                <a:latin typeface="Abadi" panose="020B0604020104020204" pitchFamily="34" charset="0"/>
                <a:ea typeface="SF Pro" pitchFamily="2" charset="0"/>
                <a:cs typeface="SF Pro" pitchFamily="2" charset="0"/>
              </a:rPr>
              <a:t>5/10/2024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18897"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 </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is</a:t>
            </a:r>
          </a:p>
          <a:p>
            <a:pPr marL="0" indent="0">
              <a:buNone/>
            </a:pPr>
            <a:r>
              <a:rPr lang="en-US" sz="2200" dirty="0">
                <a:solidFill>
                  <a:schemeClr val="accent1"/>
                </a:solidFill>
                <a:latin typeface="Abadi" panose="020B0604020104020204" pitchFamily="34" charset="0"/>
              </a:rPr>
              <a:t>https://github.com/simoneloop/IBM-Data-Science-Capstone-SpaceX/blob/main/labs-jupyter-spacex-Data%20wrangling-v2.ipynb</a:t>
            </a:r>
          </a:p>
          <a:p>
            <a:pPr marL="0" indent="0">
              <a:buNone/>
            </a:pPr>
            <a:endParaRPr lang="en-US" dirty="0">
              <a:solidFill>
                <a:schemeClr val="accent1"/>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magine 2">
            <a:extLst>
              <a:ext uri="{FF2B5EF4-FFF2-40B4-BE49-F238E27FC236}">
                <a16:creationId xmlns:a16="http://schemas.microsoft.com/office/drawing/2014/main" id="{02D75243-73DC-ED81-2040-227775161151}"/>
              </a:ext>
            </a:extLst>
          </p:cNvPr>
          <p:cNvPicPr>
            <a:picLocks noChangeAspect="1"/>
          </p:cNvPicPr>
          <p:nvPr/>
        </p:nvPicPr>
        <p:blipFill>
          <a:blip r:embed="rId3"/>
          <a:stretch>
            <a:fillRect/>
          </a:stretch>
        </p:blipFill>
        <p:spPr>
          <a:xfrm>
            <a:off x="6096000" y="1825625"/>
            <a:ext cx="5727794" cy="416176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0242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a:t>
            </a:r>
          </a:p>
          <a:p>
            <a:pPr>
              <a:lnSpc>
                <a:spcPct val="100000"/>
              </a:lnSpc>
              <a:spcBef>
                <a:spcPts val="1400"/>
              </a:spcBef>
            </a:pPr>
            <a:r>
              <a:rPr lang="en-US" sz="2200" dirty="0">
                <a:solidFill>
                  <a:schemeClr val="accent3">
                    <a:lumMod val="25000"/>
                  </a:schemeClr>
                </a:solidFill>
                <a:latin typeface="Abadi"/>
              </a:rPr>
              <a:t>The link to the notebook is</a:t>
            </a:r>
          </a:p>
          <a:p>
            <a:pPr marL="0" indent="0">
              <a:buNone/>
            </a:pPr>
            <a:r>
              <a:rPr lang="en-US" dirty="0">
                <a:solidFill>
                  <a:schemeClr val="accent1"/>
                </a:solidFill>
              </a:rPr>
              <a:t>https://github.com/simoneloop/IBM-Data-Science-Capstone-SpaceX/blob/main/edadataviz.ipynb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magine 5">
            <a:extLst>
              <a:ext uri="{FF2B5EF4-FFF2-40B4-BE49-F238E27FC236}">
                <a16:creationId xmlns:a16="http://schemas.microsoft.com/office/drawing/2014/main" id="{BA4462D8-4F3D-7789-A96C-4B15B2E1A76D}"/>
              </a:ext>
            </a:extLst>
          </p:cNvPr>
          <p:cNvPicPr>
            <a:picLocks noChangeAspect="1"/>
          </p:cNvPicPr>
          <p:nvPr/>
        </p:nvPicPr>
        <p:blipFill>
          <a:blip r:embed="rId3"/>
          <a:stretch>
            <a:fillRect/>
          </a:stretch>
        </p:blipFill>
        <p:spPr>
          <a:xfrm>
            <a:off x="6027811" y="1720521"/>
            <a:ext cx="5693328" cy="397094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get insight from the data. Wrote queries to find out:</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 launched by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buNone/>
            </a:pPr>
            <a:r>
              <a:rPr lang="en-US" dirty="0">
                <a:solidFill>
                  <a:schemeClr val="accent1"/>
                </a:solidFill>
              </a:rPr>
              <a:t>https://github.com/simoneloop/IBM-Data-Science-Capstone-SpaceX/blob/main/EDA%20with%20SQL.ipynb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2">
            <a:extLst>
              <a:ext uri="{FF2B5EF4-FFF2-40B4-BE49-F238E27FC236}">
                <a16:creationId xmlns:a16="http://schemas.microsoft.com/office/drawing/2014/main" id="{2169D93C-B7E5-FD98-E4BA-E536834172FB}"/>
              </a:ext>
            </a:extLst>
          </p:cNvPr>
          <p:cNvSpPr>
            <a:spLocks noChangeArrowheads="1"/>
          </p:cNvSpPr>
          <p:nvPr/>
        </p:nvSpPr>
        <p:spPr bwMode="auto">
          <a:xfrm>
            <a:off x="634313" y="2500862"/>
            <a:ext cx="1042086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Mapping </a:t>
            </a:r>
            <a:r>
              <a:rPr kumimoji="0" lang="it-IT" altLang="it-IT" sz="1800" b="1" i="0" u="none" strike="noStrike" cap="none" normalizeH="0" baseline="0" dirty="0" err="1">
                <a:ln>
                  <a:noFill/>
                </a:ln>
                <a:solidFill>
                  <a:schemeClr val="tx1"/>
                </a:solidFill>
                <a:effectLst/>
                <a:latin typeface="Arial" panose="020B0604020202020204" pitchFamily="34" charset="0"/>
              </a:rPr>
              <a:t>Launch</a:t>
            </a:r>
            <a:r>
              <a:rPr kumimoji="0" lang="it-IT" altLang="it-IT" sz="1800" b="1" i="0" u="none" strike="noStrike" cap="none" normalizeH="0" baseline="0" dirty="0">
                <a:ln>
                  <a:noFill/>
                </a:ln>
                <a:solidFill>
                  <a:schemeClr val="tx1"/>
                </a:solidFill>
                <a:effectLst/>
                <a:latin typeface="Arial" panose="020B0604020202020204" pitchFamily="34" charset="0"/>
              </a:rPr>
              <a:t> </a:t>
            </a:r>
            <a:r>
              <a:rPr kumimoji="0" lang="it-IT" altLang="it-IT" sz="1800" b="1" i="0" u="none" strike="noStrike" cap="none" normalizeH="0" baseline="0" dirty="0" err="1">
                <a:ln>
                  <a:noFill/>
                </a:ln>
                <a:solidFill>
                  <a:schemeClr val="tx1"/>
                </a:solidFill>
                <a:effectLst/>
                <a:latin typeface="Arial" panose="020B0604020202020204" pitchFamily="34" charset="0"/>
              </a:rPr>
              <a:t>Sites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All</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sites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marked</a:t>
            </a:r>
            <a:r>
              <a:rPr kumimoji="0" lang="it-IT" altLang="it-IT" sz="1800" b="0" i="0" u="none" strike="noStrike" cap="none" normalizeH="0" baseline="0" dirty="0">
                <a:ln>
                  <a:noFill/>
                </a:ln>
                <a:solidFill>
                  <a:schemeClr val="tx1"/>
                </a:solidFill>
                <a:effectLst/>
                <a:latin typeface="Arial" panose="020B0604020202020204" pitchFamily="34" charset="0"/>
              </a:rPr>
              <a:t> on a </a:t>
            </a:r>
            <a:r>
              <a:rPr kumimoji="0" lang="it-IT" altLang="it-IT" sz="1800" b="0" i="0" u="none" strike="noStrike" cap="none" normalizeH="0" baseline="0" dirty="0" err="1">
                <a:ln>
                  <a:noFill/>
                </a:ln>
                <a:solidFill>
                  <a:schemeClr val="tx1"/>
                </a:solidFill>
                <a:effectLst/>
                <a:latin typeface="Arial" panose="020B0604020202020204" pitchFamily="34" charset="0"/>
              </a:rPr>
              <a:t>folium</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map</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map</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objects</a:t>
            </a:r>
            <a:r>
              <a:rPr kumimoji="0" lang="it-IT" altLang="it-IT" sz="1800" b="0" i="0" u="none" strike="noStrike" cap="none" normalizeH="0" baseline="0" dirty="0">
                <a:ln>
                  <a:noFill/>
                </a:ln>
                <a:solidFill>
                  <a:schemeClr val="tx1"/>
                </a:solidFill>
                <a:effectLst/>
                <a:latin typeface="Arial" panose="020B0604020202020204" pitchFamily="34" charset="0"/>
              </a:rPr>
              <a:t> like markers, </a:t>
            </a:r>
            <a:r>
              <a:rPr kumimoji="0" lang="it-IT" altLang="it-IT" sz="1800" b="0" i="0" u="none" strike="noStrike" cap="none" normalizeH="0" baseline="0" dirty="0" err="1">
                <a:ln>
                  <a:noFill/>
                </a:ln>
                <a:solidFill>
                  <a:schemeClr val="tx1"/>
                </a:solidFill>
                <a:effectLst/>
                <a:latin typeface="Arial" panose="020B0604020202020204" pitchFamily="34" charset="0"/>
              </a:rPr>
              <a:t>circles</a:t>
            </a:r>
            <a:r>
              <a:rPr kumimoji="0" lang="it-IT" altLang="it-IT" sz="1800" b="0" i="0" u="none" strike="noStrike" cap="none" normalizeH="0" baseline="0" dirty="0">
                <a:ln>
                  <a:noFill/>
                </a:ln>
                <a:solidFill>
                  <a:schemeClr val="tx1"/>
                </a:solidFill>
                <a:effectLst/>
                <a:latin typeface="Arial" panose="020B0604020202020204" pitchFamily="34" charset="0"/>
              </a:rPr>
              <a:t>, and lines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added</a:t>
            </a:r>
            <a:r>
              <a:rPr kumimoji="0" lang="it-IT" altLang="it-IT" sz="1800" b="0" i="0" u="none" strike="noStrike" cap="none" normalizeH="0" baseline="0" dirty="0">
                <a:ln>
                  <a:noFill/>
                </a:ln>
                <a:solidFill>
                  <a:schemeClr val="tx1"/>
                </a:solidFill>
                <a:effectLst/>
                <a:latin typeface="Arial" panose="020B0604020202020204" pitchFamily="34" charset="0"/>
              </a:rPr>
              <a:t> to </a:t>
            </a:r>
            <a:r>
              <a:rPr kumimoji="0" lang="it-IT" altLang="it-IT" sz="1800" b="0" i="0" u="none" strike="noStrike" cap="none" normalizeH="0" baseline="0" dirty="0" err="1">
                <a:ln>
                  <a:noFill/>
                </a:ln>
                <a:solidFill>
                  <a:schemeClr val="tx1"/>
                </a:solidFill>
                <a:effectLst/>
                <a:latin typeface="Arial" panose="020B0604020202020204" pitchFamily="34" charset="0"/>
              </a:rPr>
              <a:t>represent</a:t>
            </a:r>
            <a:r>
              <a:rPr kumimoji="0" lang="it-IT" altLang="it-IT" sz="1800" b="0" i="0" u="none" strike="noStrike" cap="none" normalizeH="0" baseline="0" dirty="0">
                <a:ln>
                  <a:noFill/>
                </a:ln>
                <a:solidFill>
                  <a:schemeClr val="tx1"/>
                </a:solidFill>
                <a:effectLst/>
                <a:latin typeface="Arial" panose="020B0604020202020204" pitchFamily="34" charset="0"/>
              </a:rPr>
              <a:t> the success or </a:t>
            </a:r>
            <a:r>
              <a:rPr kumimoji="0" lang="it-IT" altLang="it-IT" sz="1800" b="0" i="0" u="none" strike="noStrike" cap="none" normalizeH="0" baseline="0" dirty="0" err="1">
                <a:ln>
                  <a:noFill/>
                </a:ln>
                <a:solidFill>
                  <a:schemeClr val="tx1"/>
                </a:solidFill>
                <a:effectLst/>
                <a:latin typeface="Arial" panose="020B0604020202020204" pitchFamily="34" charset="0"/>
              </a:rPr>
              <a:t>failure</a:t>
            </a:r>
            <a:r>
              <a:rPr kumimoji="0" lang="it-IT" altLang="it-IT" sz="1800" b="0" i="0" u="none" strike="noStrike" cap="none" normalizeH="0" baseline="0" dirty="0">
                <a:ln>
                  <a:noFill/>
                </a:ln>
                <a:solidFill>
                  <a:schemeClr val="tx1"/>
                </a:solidFill>
                <a:effectLst/>
                <a:latin typeface="Arial" panose="020B0604020202020204" pitchFamily="34" charset="0"/>
              </a:rPr>
              <a:t> of </a:t>
            </a:r>
            <a:r>
              <a:rPr kumimoji="0" lang="it-IT" altLang="it-IT" sz="1800" b="0" i="0" u="none" strike="noStrike" cap="none" normalizeH="0" baseline="0" dirty="0" err="1">
                <a:ln>
                  <a:noFill/>
                </a:ln>
                <a:solidFill>
                  <a:schemeClr val="tx1"/>
                </a:solidFill>
                <a:effectLst/>
                <a:latin typeface="Arial" panose="020B0604020202020204" pitchFamily="34" charset="0"/>
              </a:rPr>
              <a:t>launches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each</a:t>
            </a:r>
            <a:r>
              <a:rPr kumimoji="0" lang="it-IT" altLang="it-IT" sz="1800" b="0" i="0" u="none" strike="noStrike" cap="none" normalizeH="0" baseline="0" dirty="0">
                <a:ln>
                  <a:noFill/>
                </a:ln>
                <a:solidFill>
                  <a:schemeClr val="tx1"/>
                </a:solidFill>
                <a:effectLst/>
                <a:latin typeface="Arial" panose="020B0604020202020204" pitchFamily="34" charset="0"/>
              </a:rPr>
              <a:t>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err="1">
                <a:ln>
                  <a:noFill/>
                </a:ln>
                <a:solidFill>
                  <a:schemeClr val="tx1"/>
                </a:solidFill>
                <a:effectLst/>
                <a:latin typeface="Arial" panose="020B0604020202020204" pitchFamily="34" charset="0"/>
              </a:rPr>
              <a:t>Classifying</a:t>
            </a:r>
            <a:r>
              <a:rPr kumimoji="0" lang="it-IT" altLang="it-IT" sz="1800" b="1" i="0" u="none" strike="noStrike" cap="none" normalizeH="0" baseline="0" dirty="0">
                <a:ln>
                  <a:noFill/>
                </a:ln>
                <a:solidFill>
                  <a:schemeClr val="tx1"/>
                </a:solidFill>
                <a:effectLst/>
                <a:latin typeface="Arial" panose="020B0604020202020204" pitchFamily="34" charset="0"/>
              </a:rPr>
              <a:t> </a:t>
            </a:r>
            <a:r>
              <a:rPr kumimoji="0" lang="it-IT" altLang="it-IT" sz="1800" b="1" i="0" u="none" strike="noStrike" cap="none" normalizeH="0" baseline="0" dirty="0" err="1">
                <a:ln>
                  <a:noFill/>
                </a:ln>
                <a:solidFill>
                  <a:schemeClr val="tx1"/>
                </a:solidFill>
                <a:effectLst/>
                <a:latin typeface="Arial" panose="020B0604020202020204" pitchFamily="34" charset="0"/>
              </a:rPr>
              <a:t>Launch</a:t>
            </a:r>
            <a:r>
              <a:rPr kumimoji="0" lang="it-IT" altLang="it-IT" sz="1800" b="1" i="0" u="none" strike="noStrike" cap="none" normalizeH="0" baseline="0" dirty="0">
                <a:ln>
                  <a:noFill/>
                </a:ln>
                <a:solidFill>
                  <a:schemeClr val="tx1"/>
                </a:solidFill>
                <a:effectLst/>
                <a:latin typeface="Arial" panose="020B0604020202020204" pitchFamily="34" charset="0"/>
              </a:rPr>
              <a:t> </a:t>
            </a:r>
            <a:r>
              <a:rPr kumimoji="0" lang="it-IT" altLang="it-IT" sz="1800" b="1" i="0" u="none" strike="noStrike" cap="none" normalizeH="0" baseline="0" dirty="0" err="1">
                <a:ln>
                  <a:noFill/>
                </a:ln>
                <a:solidFill>
                  <a:schemeClr val="tx1"/>
                </a:solidFill>
                <a:effectLst/>
                <a:latin typeface="Arial" panose="020B0604020202020204" pitchFamily="34" charset="0"/>
              </a:rPr>
              <a:t>Outcomes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outcomes</a:t>
            </a:r>
            <a:r>
              <a:rPr kumimoji="0" lang="it-IT" altLang="it-IT" sz="1800" b="0" i="0" u="none" strike="noStrike" cap="none" normalizeH="0" baseline="0" dirty="0">
                <a:ln>
                  <a:noFill/>
                </a:ln>
                <a:solidFill>
                  <a:schemeClr val="tx1"/>
                </a:solidFill>
                <a:effectLst/>
                <a:latin typeface="Arial" panose="020B0604020202020204" pitchFamily="34" charset="0"/>
              </a:rPr>
              <a:t> (success or </a:t>
            </a:r>
            <a:r>
              <a:rPr kumimoji="0" lang="it-IT" altLang="it-IT" sz="1800" b="0" i="0" u="none" strike="noStrike" cap="none" normalizeH="0" baseline="0" dirty="0" err="1">
                <a:ln>
                  <a:noFill/>
                </a:ln>
                <a:solidFill>
                  <a:schemeClr val="tx1"/>
                </a:solidFill>
                <a:effectLst/>
                <a:latin typeface="Arial" panose="020B0604020202020204" pitchFamily="34" charset="0"/>
              </a:rPr>
              <a:t>failure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assigned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numeric</a:t>
            </a:r>
            <a:r>
              <a:rPr kumimoji="0" lang="it-IT" altLang="it-IT" sz="1800" b="0" i="0" u="none" strike="noStrike" cap="none" normalizeH="0" baseline="0" dirty="0">
                <a:ln>
                  <a:noFill/>
                </a:ln>
                <a:solidFill>
                  <a:schemeClr val="tx1"/>
                </a:solidFill>
                <a:effectLst/>
                <a:latin typeface="Arial" panose="020B0604020202020204" pitchFamily="34" charset="0"/>
              </a:rPr>
              <a:t> classes: 0 for </a:t>
            </a:r>
            <a:r>
              <a:rPr kumimoji="0" lang="it-IT" altLang="it-IT" sz="1800" b="0" i="0" u="none" strike="noStrike" cap="none" normalizeH="0" baseline="0" dirty="0" err="1">
                <a:ln>
                  <a:noFill/>
                </a:ln>
                <a:solidFill>
                  <a:schemeClr val="tx1"/>
                </a:solidFill>
                <a:effectLst/>
                <a:latin typeface="Arial" panose="020B0604020202020204" pitchFamily="34" charset="0"/>
              </a:rPr>
              <a:t>failure</a:t>
            </a:r>
            <a:r>
              <a:rPr kumimoji="0" lang="it-IT" altLang="it-IT" sz="1800" b="0" i="0" u="none" strike="noStrike" cap="none" normalizeH="0" baseline="0" dirty="0">
                <a:ln>
                  <a:noFill/>
                </a:ln>
                <a:solidFill>
                  <a:schemeClr val="tx1"/>
                </a:solidFill>
                <a:effectLst/>
                <a:latin typeface="Arial" panose="020B0604020202020204" pitchFamily="34" charset="0"/>
              </a:rPr>
              <a:t> and 1 for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Success Rate Analysis</a:t>
            </a:r>
            <a:r>
              <a:rPr kumimoji="0" lang="it-IT" altLang="it-IT" sz="1800" b="0" i="0" u="none" strike="noStrike" cap="none" normalizeH="0" baseline="0" dirty="0">
                <a:ln>
                  <a:noFill/>
                </a:ln>
                <a:solidFill>
                  <a:schemeClr val="tx1"/>
                </a:solidFill>
                <a:effectLst/>
                <a:latin typeface="Arial" panose="020B0604020202020204" pitchFamily="34" charset="0"/>
              </a:rPr>
              <a:t>: Color-</a:t>
            </a:r>
            <a:r>
              <a:rPr kumimoji="0" lang="it-IT" altLang="it-IT" sz="1800" b="0" i="0" u="none" strike="noStrike" cap="none" normalizeH="0" baseline="0" dirty="0" err="1">
                <a:ln>
                  <a:noFill/>
                </a:ln>
                <a:solidFill>
                  <a:schemeClr val="tx1"/>
                </a:solidFill>
                <a:effectLst/>
                <a:latin typeface="Arial" panose="020B0604020202020204" pitchFamily="34" charset="0"/>
              </a:rPr>
              <a:t>labeled</a:t>
            </a:r>
            <a:r>
              <a:rPr kumimoji="0" lang="it-IT" altLang="it-IT" sz="1800" b="0" i="0" u="none" strike="noStrike" cap="none" normalizeH="0" baseline="0" dirty="0">
                <a:ln>
                  <a:noFill/>
                </a:ln>
                <a:solidFill>
                  <a:schemeClr val="tx1"/>
                </a:solidFill>
                <a:effectLst/>
                <a:latin typeface="Arial" panose="020B0604020202020204" pitchFamily="34" charset="0"/>
              </a:rPr>
              <a:t> marker clusters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used</a:t>
            </a:r>
            <a:r>
              <a:rPr kumimoji="0" lang="it-IT" altLang="it-IT" sz="1800" b="0" i="0" u="none" strike="noStrike" cap="none" normalizeH="0" baseline="0" dirty="0">
                <a:ln>
                  <a:noFill/>
                </a:ln>
                <a:solidFill>
                  <a:schemeClr val="tx1"/>
                </a:solidFill>
                <a:effectLst/>
                <a:latin typeface="Arial" panose="020B0604020202020204" pitchFamily="34" charset="0"/>
              </a:rPr>
              <a:t> to </a:t>
            </a:r>
            <a:r>
              <a:rPr kumimoji="0" lang="it-IT" altLang="it-IT" sz="1800" b="0" i="0" u="none" strike="noStrike" cap="none" normalizeH="0" baseline="0" dirty="0" err="1">
                <a:ln>
                  <a:noFill/>
                </a:ln>
                <a:solidFill>
                  <a:schemeClr val="tx1"/>
                </a:solidFill>
                <a:effectLst/>
                <a:latin typeface="Arial" panose="020B0604020202020204" pitchFamily="34" charset="0"/>
              </a:rPr>
              <a:t>identify</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sites</a:t>
            </a:r>
            <a:r>
              <a:rPr kumimoji="0" lang="it-IT" altLang="it-IT" sz="1800" b="0" i="0" u="none" strike="noStrike" cap="none" normalizeH="0" baseline="0" dirty="0">
                <a:ln>
                  <a:noFill/>
                </a:ln>
                <a:solidFill>
                  <a:schemeClr val="tx1"/>
                </a:solidFill>
                <a:effectLst/>
                <a:latin typeface="Arial" panose="020B0604020202020204" pitchFamily="34" charset="0"/>
              </a:rPr>
              <a:t> with </a:t>
            </a:r>
            <a:r>
              <a:rPr kumimoji="0" lang="it-IT" altLang="it-IT" sz="1800" b="0" i="0" u="none" strike="noStrike" cap="none" normalizeH="0" baseline="0" dirty="0" err="1">
                <a:ln>
                  <a:noFill/>
                </a:ln>
                <a:solidFill>
                  <a:schemeClr val="tx1"/>
                </a:solidFill>
                <a:effectLst/>
                <a:latin typeface="Arial" panose="020B0604020202020204" pitchFamily="34" charset="0"/>
              </a:rPr>
              <a:t>relatively</a:t>
            </a:r>
            <a:r>
              <a:rPr kumimoji="0" lang="it-IT" altLang="it-IT" sz="1800" b="0" i="0" u="none" strike="noStrike" cap="none" normalizeH="0" baseline="0" dirty="0">
                <a:ln>
                  <a:noFill/>
                </a:ln>
                <a:solidFill>
                  <a:schemeClr val="tx1"/>
                </a:solidFill>
                <a:effectLst/>
                <a:latin typeface="Arial" panose="020B0604020202020204" pitchFamily="34" charset="0"/>
              </a:rPr>
              <a:t> high success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err="1">
                <a:ln>
                  <a:noFill/>
                </a:ln>
                <a:solidFill>
                  <a:schemeClr val="tx1"/>
                </a:solidFill>
                <a:effectLst/>
                <a:latin typeface="Arial" panose="020B0604020202020204" pitchFamily="34" charset="0"/>
              </a:rPr>
              <a:t>Proximity</a:t>
            </a:r>
            <a:r>
              <a:rPr kumimoji="0" lang="it-IT" altLang="it-IT" sz="1800" b="1" i="0" u="none" strike="noStrike" cap="none" normalizeH="0" baseline="0" dirty="0">
                <a:ln>
                  <a:noFill/>
                </a:ln>
                <a:solidFill>
                  <a:schemeClr val="tx1"/>
                </a:solidFill>
                <a:effectLst/>
                <a:latin typeface="Arial" panose="020B0604020202020204" pitchFamily="34" charset="0"/>
              </a:rPr>
              <a:t> </a:t>
            </a:r>
            <a:r>
              <a:rPr kumimoji="0" lang="it-IT" altLang="it-IT" sz="1800" b="1" i="0" u="none" strike="noStrike" cap="none" normalizeH="0" baseline="0" dirty="0" err="1">
                <a:ln>
                  <a:noFill/>
                </a:ln>
                <a:solidFill>
                  <a:schemeClr val="tx1"/>
                </a:solidFill>
                <a:effectLst/>
                <a:latin typeface="Arial" panose="020B0604020202020204" pitchFamily="34" charset="0"/>
              </a:rPr>
              <a:t>Calculation</a:t>
            </a:r>
            <a:r>
              <a:rPr kumimoji="0" lang="it-IT" altLang="it-IT" sz="1800" b="0" i="0" u="none" strike="noStrike" cap="none" normalizeH="0" baseline="0" dirty="0">
                <a:ln>
                  <a:noFill/>
                </a:ln>
                <a:solidFill>
                  <a:schemeClr val="tx1"/>
                </a:solidFill>
                <a:effectLst/>
                <a:latin typeface="Arial" panose="020B0604020202020204" pitchFamily="34" charset="0"/>
              </a:rPr>
              <a:t>: The </a:t>
            </a:r>
            <a:r>
              <a:rPr kumimoji="0" lang="it-IT" altLang="it-IT" sz="1800" b="0" i="0" u="none" strike="noStrike" cap="none" normalizeH="0" baseline="0" dirty="0" err="1">
                <a:ln>
                  <a:noFill/>
                </a:ln>
                <a:solidFill>
                  <a:schemeClr val="tx1"/>
                </a:solidFill>
                <a:effectLst/>
                <a:latin typeface="Arial" panose="020B0604020202020204" pitchFamily="34" charset="0"/>
              </a:rPr>
              <a:t>distances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between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sites</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nearby</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infrastructures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such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as</a:t>
            </a:r>
            <a:r>
              <a:rPr kumimoji="0" lang="it-IT" altLang="it-IT" sz="1800" b="0" i="0" u="none" strike="noStrike" cap="none" normalizeH="0" baseline="0" dirty="0">
                <a:ln>
                  <a:noFill/>
                </a:ln>
                <a:solidFill>
                  <a:schemeClr val="tx1"/>
                </a:solidFill>
                <a:effectLst/>
                <a:latin typeface="Arial" panose="020B0604020202020204" pitchFamily="34" charset="0"/>
              </a:rPr>
              <a:t> railways, </a:t>
            </a:r>
            <a:r>
              <a:rPr kumimoji="0" lang="it-IT" altLang="it-IT" sz="1800" b="0" i="0" u="none" strike="noStrike" cap="none" normalizeH="0" baseline="0" dirty="0" err="1">
                <a:ln>
                  <a:noFill/>
                </a:ln>
                <a:solidFill>
                  <a:schemeClr val="tx1"/>
                </a:solidFill>
                <a:effectLst/>
                <a:latin typeface="Arial" panose="020B0604020202020204" pitchFamily="34" charset="0"/>
              </a:rPr>
              <a:t>highways</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coastlines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calculated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Questions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answered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such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whether</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sites</a:t>
            </a:r>
            <a:r>
              <a:rPr kumimoji="0" lang="it-IT" altLang="it-IT" sz="1800" b="0" i="0" u="none" strike="noStrike" cap="none" normalizeH="0" baseline="0" dirty="0">
                <a:ln>
                  <a:noFill/>
                </a:ln>
                <a:solidFill>
                  <a:schemeClr val="tx1"/>
                </a:solidFill>
                <a:effectLst/>
                <a:latin typeface="Arial" panose="020B0604020202020204" pitchFamily="34" charset="0"/>
              </a:rPr>
              <a:t> are close to </a:t>
            </a:r>
            <a:r>
              <a:rPr kumimoji="0" lang="it-IT" altLang="it-IT" sz="1800" b="0" i="0" u="none" strike="noStrike" cap="none" normalizeH="0" baseline="0" dirty="0" err="1">
                <a:ln>
                  <a:noFill/>
                </a:ln>
                <a:solidFill>
                  <a:schemeClr val="tx1"/>
                </a:solidFill>
                <a:effectLst/>
                <a:latin typeface="Arial" panose="020B0604020202020204" pitchFamily="34" charset="0"/>
              </a:rPr>
              <a:t>these</a:t>
            </a:r>
            <a:r>
              <a:rPr kumimoji="0" lang="it-IT" altLang="it-IT" sz="1800" b="0" i="0" u="none" strike="noStrike" cap="none" normalizeH="0" baseline="0" dirty="0">
                <a:ln>
                  <a:noFill/>
                </a:ln>
                <a:solidFill>
                  <a:schemeClr val="tx1"/>
                </a:solidFill>
                <a:effectLst/>
                <a:latin typeface="Arial" panose="020B0604020202020204" pitchFamily="34" charset="0"/>
              </a:rPr>
              <a:t> features or </a:t>
            </a:r>
            <a:r>
              <a:rPr kumimoji="0" lang="it-IT" altLang="it-IT" sz="1800" b="0" i="0" u="none" strike="noStrike" cap="none" normalizeH="0" baseline="0" dirty="0" err="1">
                <a:ln>
                  <a:noFill/>
                </a:ln>
                <a:solidFill>
                  <a:schemeClr val="tx1"/>
                </a:solidFill>
                <a:effectLst/>
                <a:latin typeface="Arial" panose="020B0604020202020204" pitchFamily="34" charset="0"/>
              </a:rPr>
              <a:t>maintain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certain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distances</a:t>
            </a:r>
            <a:r>
              <a:rPr kumimoji="0" lang="it-IT" altLang="it-IT" sz="1800" b="0" i="0" u="none" strike="noStrike" cap="none" normalizeH="0" baseline="0" dirty="0">
                <a:ln>
                  <a:noFill/>
                </a:ln>
                <a:solidFill>
                  <a:schemeClr val="tx1"/>
                </a:solidFill>
                <a:effectLst/>
                <a:latin typeface="Arial" panose="020B0604020202020204" pitchFamily="34" charset="0"/>
              </a:rPr>
              <a:t> from cities.</a:t>
            </a:r>
          </a:p>
        </p:txBody>
      </p:sp>
      <p:sp>
        <p:nvSpPr>
          <p:cNvPr id="8" name="CasellaDiTesto 7">
            <a:extLst>
              <a:ext uri="{FF2B5EF4-FFF2-40B4-BE49-F238E27FC236}">
                <a16:creationId xmlns:a16="http://schemas.microsoft.com/office/drawing/2014/main" id="{E15AA75C-3FDB-816E-27E1-F153FDDFD351}"/>
              </a:ext>
            </a:extLst>
          </p:cNvPr>
          <p:cNvSpPr txBox="1"/>
          <p:nvPr/>
        </p:nvSpPr>
        <p:spPr>
          <a:xfrm>
            <a:off x="634313" y="5169595"/>
            <a:ext cx="6096000" cy="1379865"/>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sz="1800" dirty="0">
                <a:solidFill>
                  <a:schemeClr val="accent1"/>
                </a:solidFill>
                <a:latin typeface="Abadi" panose="020B0604020104020204" pitchFamily="34" charset="0"/>
              </a:rPr>
              <a:t>https://github.com/simoneloop/IBM-Data-Science-Capstone-SpaceX/blob/main/lab_jupyter_launch_site_location_with_folium.ipynb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asellaDiTesto 5">
            <a:extLst>
              <a:ext uri="{FF2B5EF4-FFF2-40B4-BE49-F238E27FC236}">
                <a16:creationId xmlns:a16="http://schemas.microsoft.com/office/drawing/2014/main" id="{8CC5D44B-C5B9-BBA4-0F63-D77CA19BE115}"/>
              </a:ext>
            </a:extLst>
          </p:cNvPr>
          <p:cNvSpPr txBox="1"/>
          <p:nvPr/>
        </p:nvSpPr>
        <p:spPr>
          <a:xfrm>
            <a:off x="601362" y="1999897"/>
            <a:ext cx="10515600" cy="2031325"/>
          </a:xfrm>
          <a:prstGeom prst="rect">
            <a:avLst/>
          </a:prstGeom>
          <a:noFill/>
        </p:spPr>
        <p:txBody>
          <a:bodyPr wrap="square">
            <a:spAutoFit/>
          </a:bodyPr>
          <a:lstStyle/>
          <a:p>
            <a:r>
              <a:rPr lang="en-US" dirty="0"/>
              <a:t>The image outlines additional steps in the project:</a:t>
            </a:r>
          </a:p>
          <a:p>
            <a:pPr>
              <a:buFont typeface="+mj-lt"/>
              <a:buAutoNum type="arabicPeriod"/>
            </a:pPr>
            <a:r>
              <a:rPr lang="en-US" b="1" dirty="0"/>
              <a:t>Interactive Dashboard</a:t>
            </a:r>
            <a:r>
              <a:rPr lang="en-US" dirty="0"/>
              <a:t>: An interactive dashboard was created using </a:t>
            </a:r>
            <a:r>
              <a:rPr lang="en-US" dirty="0" err="1"/>
              <a:t>Plotly</a:t>
            </a:r>
            <a:r>
              <a:rPr lang="en-US" dirty="0"/>
              <a:t> Dash.</a:t>
            </a:r>
          </a:p>
          <a:p>
            <a:pPr>
              <a:buFont typeface="+mj-lt"/>
              <a:buAutoNum type="arabicPeriod"/>
            </a:pPr>
            <a:r>
              <a:rPr lang="en-US" b="1" dirty="0"/>
              <a:t>Pie Charts</a:t>
            </a:r>
            <a:r>
              <a:rPr lang="en-US" dirty="0"/>
              <a:t>: Pie charts were plotted to display the total number of launches by specific sites.</a:t>
            </a:r>
          </a:p>
          <a:p>
            <a:pPr>
              <a:buFont typeface="+mj-lt"/>
              <a:buAutoNum type="arabicPeriod"/>
            </a:pPr>
            <a:r>
              <a:rPr lang="en-US" b="1" dirty="0"/>
              <a:t>Scatter Graph</a:t>
            </a:r>
            <a:r>
              <a:rPr lang="en-US" dirty="0"/>
              <a:t>: A scatter plot was created to show the relationship between launch outcomes and payload mass (in kilograms) for different booster versions.</a:t>
            </a:r>
          </a:p>
          <a:p>
            <a:pPr>
              <a:buFont typeface="+mj-lt"/>
              <a:buAutoNum type="arabicPeriod"/>
            </a:pPr>
            <a:r>
              <a:rPr lang="en-US" b="1" dirty="0">
                <a:solidFill>
                  <a:schemeClr val="accent1"/>
                </a:solidFill>
              </a:rPr>
              <a:t>Notebook Link</a:t>
            </a:r>
            <a:r>
              <a:rPr lang="en-US" dirty="0">
                <a:solidFill>
                  <a:schemeClr val="accent1"/>
                </a:solidFill>
              </a:rPr>
              <a:t>: A link to the project's notebook is provided: https://github.com/simoneloop/IBM-Data-Science-Capstone-SpaceX/blob/main/app.py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B942C26B-C34F-3463-1662-A7DFCD97E737}"/>
              </a:ext>
            </a:extLst>
          </p:cNvPr>
          <p:cNvSpPr>
            <a:spLocks noChangeArrowheads="1"/>
          </p:cNvSpPr>
          <p:nvPr/>
        </p:nvSpPr>
        <p:spPr bwMode="auto">
          <a:xfrm>
            <a:off x="403654" y="2136339"/>
            <a:ext cx="1178834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Data Loading and </a:t>
            </a:r>
            <a:r>
              <a:rPr kumimoji="0" lang="it-IT" altLang="it-IT" sz="1800" b="1" i="0" u="none" strike="noStrike" cap="none" normalizeH="0" baseline="0" dirty="0" err="1">
                <a:ln>
                  <a:noFill/>
                </a:ln>
                <a:solidFill>
                  <a:schemeClr val="tx1"/>
                </a:solidFill>
                <a:effectLst/>
                <a:latin typeface="Arial" panose="020B0604020202020204" pitchFamily="34" charset="0"/>
              </a:rPr>
              <a:t>Preparation</a:t>
            </a:r>
            <a:r>
              <a:rPr kumimoji="0" lang="it-IT" altLang="it-IT" sz="1800" b="0" i="0" u="none" strike="noStrike" cap="none" normalizeH="0" baseline="0" dirty="0">
                <a:ln>
                  <a:noFill/>
                </a:ln>
                <a:solidFill>
                  <a:schemeClr val="tx1"/>
                </a:solidFill>
                <a:effectLst/>
                <a:latin typeface="Arial" panose="020B0604020202020204" pitchFamily="34" charset="0"/>
              </a:rPr>
              <a:t>: Data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loaded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NumPy</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Pandas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then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transformed</a:t>
            </a:r>
            <a:r>
              <a:rPr kumimoji="0" lang="it-IT" altLang="it-IT" sz="1800" b="0" i="0" u="none" strike="noStrike" cap="none" normalizeH="0" baseline="0" dirty="0">
                <a:ln>
                  <a:noFill/>
                </a:ln>
                <a:solidFill>
                  <a:schemeClr val="tx1"/>
                </a:solidFill>
                <a:effectLst/>
                <a:latin typeface="Arial" panose="020B0604020202020204" pitchFamily="34" charset="0"/>
              </a:rPr>
              <a:t> and split </a:t>
            </a:r>
            <a:r>
              <a:rPr kumimoji="0" lang="it-IT" altLang="it-IT" sz="1800" b="0" i="0" u="none" strike="noStrike" cap="none" normalizeH="0" baseline="0" dirty="0" err="1">
                <a:ln>
                  <a:noFill/>
                </a:ln>
                <a:solidFill>
                  <a:schemeClr val="tx1"/>
                </a:solidFill>
                <a:effectLst/>
                <a:latin typeface="Arial" panose="020B0604020202020204" pitchFamily="34" charset="0"/>
              </a:rPr>
              <a:t>into</a:t>
            </a:r>
            <a:r>
              <a:rPr kumimoji="0" lang="it-IT" altLang="it-IT" sz="1800" b="0" i="0" u="none" strike="noStrike" cap="none" normalizeH="0" baseline="0" dirty="0">
                <a:ln>
                  <a:noFill/>
                </a:ln>
                <a:solidFill>
                  <a:schemeClr val="tx1"/>
                </a:solidFill>
                <a:effectLst/>
                <a:latin typeface="Arial" panose="020B0604020202020204" pitchFamily="34" charset="0"/>
              </a:rPr>
              <a:t> training and testing 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Model Building and </a:t>
            </a:r>
            <a:r>
              <a:rPr kumimoji="0" lang="it-IT" altLang="it-IT" sz="1800" b="1" i="0" u="none" strike="noStrike" cap="none" normalizeH="0" baseline="0" dirty="0" err="1">
                <a:ln>
                  <a:noFill/>
                </a:ln>
                <a:solidFill>
                  <a:schemeClr val="tx1"/>
                </a:solidFill>
                <a:effectLst/>
                <a:latin typeface="Arial" panose="020B0604020202020204" pitchFamily="34" charset="0"/>
              </a:rPr>
              <a:t>Hyperparameter</a:t>
            </a:r>
            <a:r>
              <a:rPr kumimoji="0" lang="it-IT" altLang="it-IT" sz="1800" b="1" i="0" u="none" strike="noStrike" cap="none" normalizeH="0" baseline="0" dirty="0">
                <a:ln>
                  <a:noFill/>
                </a:ln>
                <a:solidFill>
                  <a:schemeClr val="tx1"/>
                </a:solidFill>
                <a:effectLst/>
                <a:latin typeface="Arial" panose="020B0604020202020204" pitchFamily="34" charset="0"/>
              </a:rPr>
              <a:t> Tuning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Different</a:t>
            </a:r>
            <a:r>
              <a:rPr kumimoji="0" lang="it-IT" altLang="it-IT" sz="1800" b="0" i="0" u="none" strike="noStrike" cap="none" normalizeH="0" baseline="0" dirty="0">
                <a:ln>
                  <a:noFill/>
                </a:ln>
                <a:solidFill>
                  <a:schemeClr val="tx1"/>
                </a:solidFill>
                <a:effectLst/>
                <a:latin typeface="Arial" panose="020B0604020202020204" pitchFamily="34" charset="0"/>
              </a:rPr>
              <a:t> machine learning models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built</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hyperparameters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optimized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GridSearchCV</a:t>
            </a:r>
            <a:r>
              <a:rPr kumimoji="0" lang="it-IT" altLang="it-IT"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Evaluation </a:t>
            </a:r>
            <a:r>
              <a:rPr kumimoji="0" lang="it-IT" altLang="it-IT" sz="1800" b="1" i="0" u="none" strike="noStrike" cap="none" normalizeH="0" baseline="0" dirty="0" err="1">
                <a:ln>
                  <a:noFill/>
                </a:ln>
                <a:solidFill>
                  <a:schemeClr val="tx1"/>
                </a:solidFill>
                <a:effectLst/>
                <a:latin typeface="Arial" panose="020B0604020202020204" pitchFamily="34" charset="0"/>
              </a:rPr>
              <a:t>Metric</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Accuracy</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as</a:t>
            </a:r>
            <a:r>
              <a:rPr kumimoji="0" lang="it-IT" altLang="it-IT" sz="1800" b="0" i="0" u="none" strike="noStrike" cap="none" normalizeH="0" baseline="0" dirty="0">
                <a:ln>
                  <a:noFill/>
                </a:ln>
                <a:solidFill>
                  <a:schemeClr val="tx1"/>
                </a:solidFill>
                <a:effectLst/>
                <a:latin typeface="Arial" panose="020B0604020202020204" pitchFamily="34" charset="0"/>
              </a:rPr>
              <a:t> the </a:t>
            </a:r>
            <a:r>
              <a:rPr kumimoji="0" lang="it-IT" altLang="it-IT" sz="1800" b="0" i="0" u="none" strike="noStrike" cap="none" normalizeH="0" baseline="0" dirty="0" err="1">
                <a:ln>
                  <a:noFill/>
                </a:ln>
                <a:solidFill>
                  <a:schemeClr val="tx1"/>
                </a:solidFill>
                <a:effectLst/>
                <a:latin typeface="Arial" panose="020B0604020202020204" pitchFamily="34" charset="0"/>
              </a:rPr>
              <a:t>evaluation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metric</a:t>
            </a:r>
            <a:r>
              <a:rPr kumimoji="0" lang="it-IT" altLang="it-IT" sz="1800" b="0" i="0" u="none" strike="noStrike" cap="none" normalizeH="0" baseline="0" dirty="0">
                <a:ln>
                  <a:noFill/>
                </a:ln>
                <a:solidFill>
                  <a:schemeClr val="tx1"/>
                </a:solidFill>
                <a:effectLst/>
                <a:latin typeface="Arial" panose="020B0604020202020204" pitchFamily="34" charset="0"/>
              </a:rPr>
              <a:t>. Feature engineering and </a:t>
            </a:r>
            <a:r>
              <a:rPr kumimoji="0" lang="it-IT" altLang="it-IT" sz="1800" b="0" i="0" u="none" strike="noStrike" cap="none" normalizeH="0" baseline="0" dirty="0" err="1">
                <a:ln>
                  <a:noFill/>
                </a:ln>
                <a:solidFill>
                  <a:schemeClr val="tx1"/>
                </a:solidFill>
                <a:effectLst/>
                <a:latin typeface="Arial" panose="020B0604020202020204" pitchFamily="34" charset="0"/>
              </a:rPr>
              <a:t>algorithm</a:t>
            </a:r>
            <a:r>
              <a:rPr kumimoji="0" lang="it-IT" altLang="it-IT" sz="1800" b="0" i="0" u="none" strike="noStrike" cap="none" normalizeH="0" baseline="0" dirty="0">
                <a:ln>
                  <a:noFill/>
                </a:ln>
                <a:solidFill>
                  <a:schemeClr val="tx1"/>
                </a:solidFill>
                <a:effectLst/>
                <a:latin typeface="Arial" panose="020B0604020202020204" pitchFamily="34" charset="0"/>
              </a:rPr>
              <a:t> tuning </a:t>
            </a:r>
            <a:r>
              <a:rPr kumimoji="0" lang="it-IT" altLang="it-IT" sz="1800" b="0" i="0" u="none" strike="noStrike" cap="none" normalizeH="0" baseline="0" dirty="0" err="1">
                <a:ln>
                  <a:noFill/>
                </a:ln>
                <a:solidFill>
                  <a:schemeClr val="tx1"/>
                </a:solidFill>
                <a:effectLst/>
                <a:latin typeface="Arial" panose="020B0604020202020204" pitchFamily="34" charset="0"/>
              </a:rPr>
              <a:t>were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applied</a:t>
            </a:r>
            <a:r>
              <a:rPr kumimoji="0" lang="it-IT" altLang="it-IT" sz="1800" b="0" i="0" u="none" strike="noStrike" cap="none" normalizeH="0" baseline="0" dirty="0">
                <a:ln>
                  <a:noFill/>
                </a:ln>
                <a:solidFill>
                  <a:schemeClr val="tx1"/>
                </a:solidFill>
                <a:effectLst/>
                <a:latin typeface="Arial" panose="020B0604020202020204" pitchFamily="34" charset="0"/>
              </a:rPr>
              <a:t> to </a:t>
            </a:r>
            <a:r>
              <a:rPr kumimoji="0" lang="it-IT" altLang="it-IT" sz="1800" b="0" i="0" u="none" strike="noStrike" cap="none" normalizeH="0" baseline="0" dirty="0" err="1">
                <a:ln>
                  <a:noFill/>
                </a:ln>
                <a:solidFill>
                  <a:schemeClr val="tx1"/>
                </a:solidFill>
                <a:effectLst/>
                <a:latin typeface="Arial" panose="020B0604020202020204" pitchFamily="34" charset="0"/>
              </a:rPr>
              <a:t>improve</a:t>
            </a:r>
            <a:r>
              <a:rPr kumimoji="0" lang="it-IT" altLang="it-IT" sz="1800" b="0" i="0" u="none" strike="noStrike" cap="none" normalizeH="0" baseline="0" dirty="0">
                <a:ln>
                  <a:noFill/>
                </a:ln>
                <a:solidFill>
                  <a:schemeClr val="tx1"/>
                </a:solidFill>
                <a:effectLst/>
                <a:latin typeface="Arial" panose="020B0604020202020204" pitchFamily="34" charset="0"/>
              </a:rPr>
              <a:t> the </a:t>
            </a:r>
            <a:r>
              <a:rPr kumimoji="0" lang="it-IT" altLang="it-IT" sz="1800" b="0" i="0" u="none" strike="noStrike" cap="none" normalizeH="0" baseline="0" dirty="0" err="1">
                <a:ln>
                  <a:noFill/>
                </a:ln>
                <a:solidFill>
                  <a:schemeClr val="tx1"/>
                </a:solidFill>
                <a:effectLst/>
                <a:latin typeface="Arial" panose="020B0604020202020204" pitchFamily="34" charset="0"/>
              </a:rPr>
              <a:t>model's</a:t>
            </a:r>
            <a:r>
              <a:rPr kumimoji="0" lang="it-IT" altLang="it-IT" sz="1800" b="0" i="0" u="none" strike="noStrike" cap="none" normalizeH="0" baseline="0" dirty="0">
                <a:ln>
                  <a:noFill/>
                </a:ln>
                <a:solidFill>
                  <a:schemeClr val="tx1"/>
                </a:solidFill>
                <a:effectLst/>
                <a:latin typeface="Arial" panose="020B0604020202020204" pitchFamily="34" charset="0"/>
              </a:rPr>
              <a:t>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Best Model </a:t>
            </a:r>
            <a:r>
              <a:rPr kumimoji="0" lang="it-IT" altLang="it-IT" sz="1800" b="1" i="0" u="none" strike="noStrike" cap="none" normalizeH="0" baseline="0" dirty="0" err="1">
                <a:ln>
                  <a:noFill/>
                </a:ln>
                <a:solidFill>
                  <a:schemeClr val="tx1"/>
                </a:solidFill>
                <a:effectLst/>
                <a:latin typeface="Arial" panose="020B0604020202020204" pitchFamily="34" charset="0"/>
              </a:rPr>
              <a:t>Selection</a:t>
            </a:r>
            <a:r>
              <a:rPr kumimoji="0" lang="it-IT" altLang="it-IT" sz="1800" b="0" i="0" u="none" strike="noStrike" cap="none" normalizeH="0" baseline="0" dirty="0">
                <a:ln>
                  <a:noFill/>
                </a:ln>
                <a:solidFill>
                  <a:schemeClr val="tx1"/>
                </a:solidFill>
                <a:effectLst/>
                <a:latin typeface="Arial" panose="020B0604020202020204" pitchFamily="34" charset="0"/>
              </a:rPr>
              <a:t>: The best-</a:t>
            </a:r>
            <a:r>
              <a:rPr kumimoji="0" lang="it-IT" altLang="it-IT" sz="1800" b="0" i="0" u="none" strike="noStrike" cap="none" normalizeH="0" baseline="0" dirty="0" err="1">
                <a:ln>
                  <a:noFill/>
                </a:ln>
                <a:solidFill>
                  <a:schemeClr val="tx1"/>
                </a:solidFill>
                <a:effectLst/>
                <a:latin typeface="Arial" panose="020B0604020202020204" pitchFamily="34" charset="0"/>
              </a:rPr>
              <a:t>performing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classification</a:t>
            </a:r>
            <a:r>
              <a:rPr kumimoji="0" lang="it-IT" altLang="it-IT" sz="1800" b="0" i="0" u="none" strike="noStrike" cap="none" normalizeH="0" baseline="0" dirty="0">
                <a:ln>
                  <a:noFill/>
                </a:ln>
                <a:solidFill>
                  <a:schemeClr val="tx1"/>
                </a:solidFill>
                <a:effectLst/>
                <a:latin typeface="Arial" panose="020B0604020202020204" pitchFamily="34" charset="0"/>
              </a:rPr>
              <a:t> model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identified</a:t>
            </a:r>
            <a:r>
              <a:rPr kumimoji="0" lang="it-IT" altLang="it-IT"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Notebook Link</a:t>
            </a:r>
            <a:r>
              <a:rPr kumimoji="0" lang="it-IT" altLang="it-IT" sz="1800" b="0" i="0" u="none" strike="noStrike" cap="none" normalizeH="0" baseline="0" dirty="0">
                <a:ln>
                  <a:noFill/>
                </a:ln>
                <a:solidFill>
                  <a:schemeClr val="tx1"/>
                </a:solidFill>
                <a:effectLst/>
                <a:latin typeface="Arial" panose="020B0604020202020204" pitchFamily="34" charset="0"/>
              </a:rPr>
              <a:t>: The link to the notebook with the machine learning work </a:t>
            </a:r>
            <a:r>
              <a:rPr kumimoji="0" lang="it-IT" altLang="it-IT" sz="1800" b="0" i="0" u="none" strike="noStrike" cap="none" normalizeH="0" baseline="0" dirty="0" err="1">
                <a:ln>
                  <a:noFill/>
                </a:ln>
                <a:solidFill>
                  <a:schemeClr val="tx1"/>
                </a:solidFill>
                <a:effectLst/>
                <a:latin typeface="Arial" panose="020B0604020202020204" pitchFamily="34" charset="0"/>
              </a:rPr>
              <a:t>is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sng" strike="noStrike" cap="none" normalizeH="0" baseline="0" dirty="0">
                <a:ln>
                  <a:noFill/>
                </a:ln>
                <a:solidFill>
                  <a:schemeClr val="accent1"/>
                </a:solidFill>
                <a:effectLst/>
                <a:latin typeface="Arial" panose="020B0604020202020204" pitchFamily="34" charset="0"/>
              </a:rPr>
              <a:t>https://github.com/simoneloop/IBM-Data-Science-Capstone-SpaceX/blob/main/SpaceX_Machine%20Learning%20Prediction_Part_5.ipynb</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magine 7">
            <a:extLst>
              <a:ext uri="{FF2B5EF4-FFF2-40B4-BE49-F238E27FC236}">
                <a16:creationId xmlns:a16="http://schemas.microsoft.com/office/drawing/2014/main" id="{60540497-0CDB-B33F-55E6-1D4D0A8E7632}"/>
              </a:ext>
            </a:extLst>
          </p:cNvPr>
          <p:cNvPicPr>
            <a:picLocks noChangeAspect="1"/>
          </p:cNvPicPr>
          <p:nvPr/>
        </p:nvPicPr>
        <p:blipFill>
          <a:blip r:embed="rId3"/>
          <a:stretch>
            <a:fillRect/>
          </a:stretch>
        </p:blipFill>
        <p:spPr>
          <a:xfrm>
            <a:off x="5658861" y="1414901"/>
            <a:ext cx="5668166" cy="50965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Immagine 9">
            <a:extLst>
              <a:ext uri="{FF2B5EF4-FFF2-40B4-BE49-F238E27FC236}">
                <a16:creationId xmlns:a16="http://schemas.microsoft.com/office/drawing/2014/main" id="{681F3010-12AC-905D-9A4E-5F5C2C0D9C41}"/>
              </a:ext>
            </a:extLst>
          </p:cNvPr>
          <p:cNvPicPr>
            <a:picLocks noChangeAspect="1"/>
          </p:cNvPicPr>
          <p:nvPr/>
        </p:nvPicPr>
        <p:blipFill>
          <a:blip r:embed="rId3"/>
          <a:stretch>
            <a:fillRect/>
          </a:stretch>
        </p:blipFill>
        <p:spPr>
          <a:xfrm>
            <a:off x="5934823" y="1425888"/>
            <a:ext cx="5487166" cy="50013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magine 5">
            <a:extLst>
              <a:ext uri="{FF2B5EF4-FFF2-40B4-BE49-F238E27FC236}">
                <a16:creationId xmlns:a16="http://schemas.microsoft.com/office/drawing/2014/main" id="{D7E03775-97D2-44F8-B497-20F4D7802B91}"/>
              </a:ext>
            </a:extLst>
          </p:cNvPr>
          <p:cNvPicPr>
            <a:picLocks noChangeAspect="1"/>
          </p:cNvPicPr>
          <p:nvPr/>
        </p:nvPicPr>
        <p:blipFill>
          <a:blip r:embed="rId3"/>
          <a:stretch>
            <a:fillRect/>
          </a:stretch>
        </p:blipFill>
        <p:spPr>
          <a:xfrm>
            <a:off x="4832637" y="1351673"/>
            <a:ext cx="6452974" cy="41546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the flight number vs orbit type. We can observe that in the LEO orbit, success is related to the number of flights whereas in the GTO orbit there is no relationship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magine 5">
            <a:extLst>
              <a:ext uri="{FF2B5EF4-FFF2-40B4-BE49-F238E27FC236}">
                <a16:creationId xmlns:a16="http://schemas.microsoft.com/office/drawing/2014/main" id="{94DF4845-DA43-14B2-559C-8C6C0B6EC084}"/>
              </a:ext>
            </a:extLst>
          </p:cNvPr>
          <p:cNvPicPr>
            <a:picLocks noChangeAspect="1"/>
          </p:cNvPicPr>
          <p:nvPr/>
        </p:nvPicPr>
        <p:blipFill>
          <a:blip r:embed="rId3"/>
          <a:stretch>
            <a:fillRect/>
          </a:stretch>
        </p:blipFill>
        <p:spPr>
          <a:xfrm>
            <a:off x="5639507" y="1326678"/>
            <a:ext cx="5782482" cy="51346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magine 5">
            <a:extLst>
              <a:ext uri="{FF2B5EF4-FFF2-40B4-BE49-F238E27FC236}">
                <a16:creationId xmlns:a16="http://schemas.microsoft.com/office/drawing/2014/main" id="{962BC18B-C747-32A0-DCDC-CCAB38598E9F}"/>
              </a:ext>
            </a:extLst>
          </p:cNvPr>
          <p:cNvPicPr>
            <a:picLocks noChangeAspect="1"/>
          </p:cNvPicPr>
          <p:nvPr/>
        </p:nvPicPr>
        <p:blipFill>
          <a:blip r:embed="rId3"/>
          <a:stretch>
            <a:fillRect/>
          </a:stretch>
        </p:blipFill>
        <p:spPr>
          <a:xfrm>
            <a:off x="5828294" y="1400611"/>
            <a:ext cx="5772956" cy="512516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Immagine 7">
            <a:extLst>
              <a:ext uri="{FF2B5EF4-FFF2-40B4-BE49-F238E27FC236}">
                <a16:creationId xmlns:a16="http://schemas.microsoft.com/office/drawing/2014/main" id="{42F22B05-AA9C-1BFC-0BAA-1C21E4953824}"/>
              </a:ext>
            </a:extLst>
          </p:cNvPr>
          <p:cNvPicPr>
            <a:picLocks noChangeAspect="1"/>
          </p:cNvPicPr>
          <p:nvPr/>
        </p:nvPicPr>
        <p:blipFill>
          <a:blip r:embed="rId3"/>
          <a:stretch>
            <a:fillRect/>
          </a:stretch>
        </p:blipFill>
        <p:spPr>
          <a:xfrm>
            <a:off x="5232200" y="1650842"/>
            <a:ext cx="6175231"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 used Distinct to display unique launch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magine 5">
            <a:extLst>
              <a:ext uri="{FF2B5EF4-FFF2-40B4-BE49-F238E27FC236}">
                <a16:creationId xmlns:a16="http://schemas.microsoft.com/office/drawing/2014/main" id="{4B2FA1A1-3972-7EC1-FE12-B06E69DC93A0}"/>
              </a:ext>
            </a:extLst>
          </p:cNvPr>
          <p:cNvPicPr>
            <a:picLocks noChangeAspect="1"/>
          </p:cNvPicPr>
          <p:nvPr/>
        </p:nvPicPr>
        <p:blipFill>
          <a:blip r:embed="rId4"/>
          <a:stretch>
            <a:fillRect/>
          </a:stretch>
        </p:blipFill>
        <p:spPr>
          <a:xfrm>
            <a:off x="5937955" y="2830775"/>
            <a:ext cx="4177588" cy="37370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Used “Like” and “%” to find pattern that start with CCA and limited results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magine 5">
            <a:extLst>
              <a:ext uri="{FF2B5EF4-FFF2-40B4-BE49-F238E27FC236}">
                <a16:creationId xmlns:a16="http://schemas.microsoft.com/office/drawing/2014/main" id="{4D23488F-1FB4-CFA5-7B53-848054C55B28}"/>
              </a:ext>
            </a:extLst>
          </p:cNvPr>
          <p:cNvPicPr>
            <a:picLocks noChangeAspect="1"/>
          </p:cNvPicPr>
          <p:nvPr/>
        </p:nvPicPr>
        <p:blipFill>
          <a:blip r:embed="rId3"/>
          <a:stretch>
            <a:fillRect/>
          </a:stretch>
        </p:blipFill>
        <p:spPr>
          <a:xfrm>
            <a:off x="3655959" y="3005083"/>
            <a:ext cx="4460752" cy="331426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I used “SUM” keyword to aggregate and sum the column “PAYLOADMASSKG”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magine 5">
            <a:extLst>
              <a:ext uri="{FF2B5EF4-FFF2-40B4-BE49-F238E27FC236}">
                <a16:creationId xmlns:a16="http://schemas.microsoft.com/office/drawing/2014/main" id="{C9E74BF3-BB71-325B-2A93-462D163AD7DF}"/>
              </a:ext>
            </a:extLst>
          </p:cNvPr>
          <p:cNvPicPr>
            <a:picLocks noChangeAspect="1"/>
          </p:cNvPicPr>
          <p:nvPr/>
        </p:nvPicPr>
        <p:blipFill>
          <a:blip r:embed="rId3"/>
          <a:stretch>
            <a:fillRect/>
          </a:stretch>
        </p:blipFill>
        <p:spPr>
          <a:xfrm>
            <a:off x="2222042" y="2808947"/>
            <a:ext cx="7611537" cy="37819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Like the task before but with average and only where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was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magine 5">
            <a:extLst>
              <a:ext uri="{FF2B5EF4-FFF2-40B4-BE49-F238E27FC236}">
                <a16:creationId xmlns:a16="http://schemas.microsoft.com/office/drawing/2014/main" id="{45089202-F53B-082A-BA94-55D218B704E6}"/>
              </a:ext>
            </a:extLst>
          </p:cNvPr>
          <p:cNvPicPr>
            <a:picLocks noChangeAspect="1"/>
          </p:cNvPicPr>
          <p:nvPr/>
        </p:nvPicPr>
        <p:blipFill>
          <a:blip r:embed="rId3"/>
          <a:stretch>
            <a:fillRect/>
          </a:stretch>
        </p:blipFill>
        <p:spPr>
          <a:xfrm>
            <a:off x="3153691" y="3093784"/>
            <a:ext cx="5884618" cy="313260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To Find the first I used min function like the minimum of dates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magine 5">
            <a:extLst>
              <a:ext uri="{FF2B5EF4-FFF2-40B4-BE49-F238E27FC236}">
                <a16:creationId xmlns:a16="http://schemas.microsoft.com/office/drawing/2014/main" id="{22E1FE31-D25D-3B22-40F2-CC49401006AD}"/>
              </a:ext>
            </a:extLst>
          </p:cNvPr>
          <p:cNvPicPr>
            <a:picLocks noChangeAspect="1"/>
          </p:cNvPicPr>
          <p:nvPr/>
        </p:nvPicPr>
        <p:blipFill>
          <a:blip r:embed="rId3"/>
          <a:stretch>
            <a:fillRect/>
          </a:stretch>
        </p:blipFill>
        <p:spPr>
          <a:xfrm>
            <a:off x="3135421" y="3199474"/>
            <a:ext cx="5784779" cy="31026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I could use the keywords “between” too</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magine 2">
            <a:extLst>
              <a:ext uri="{FF2B5EF4-FFF2-40B4-BE49-F238E27FC236}">
                <a16:creationId xmlns:a16="http://schemas.microsoft.com/office/drawing/2014/main" id="{5F62594D-EE30-46AE-AB1A-9BD5F08ED7B1}"/>
              </a:ext>
            </a:extLst>
          </p:cNvPr>
          <p:cNvPicPr>
            <a:picLocks noChangeAspect="1"/>
          </p:cNvPicPr>
          <p:nvPr/>
        </p:nvPicPr>
        <p:blipFill>
          <a:blip r:embed="rId3"/>
          <a:stretch>
            <a:fillRect/>
          </a:stretch>
        </p:blipFill>
        <p:spPr>
          <a:xfrm>
            <a:off x="3589516" y="3172710"/>
            <a:ext cx="5012967" cy="31466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9903"/>
            <a:ext cx="10499069" cy="508274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magine 5">
            <a:extLst>
              <a:ext uri="{FF2B5EF4-FFF2-40B4-BE49-F238E27FC236}">
                <a16:creationId xmlns:a16="http://schemas.microsoft.com/office/drawing/2014/main" id="{D9CE03D5-2263-9CBB-E49A-3EFCF330BAB0}"/>
              </a:ext>
            </a:extLst>
          </p:cNvPr>
          <p:cNvPicPr>
            <a:picLocks noChangeAspect="1"/>
          </p:cNvPicPr>
          <p:nvPr/>
        </p:nvPicPr>
        <p:blipFill>
          <a:blip r:embed="rId3"/>
          <a:stretch>
            <a:fillRect/>
          </a:stretch>
        </p:blipFill>
        <p:spPr>
          <a:xfrm>
            <a:off x="3988459" y="2409499"/>
            <a:ext cx="4215082" cy="43114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 </a:t>
            </a:r>
          </a:p>
          <a:p>
            <a:pPr>
              <a:lnSpc>
                <a:spcPct val="100000"/>
              </a:lnSpc>
              <a:spcBef>
                <a:spcPts val="1400"/>
              </a:spcBef>
            </a:pPr>
            <a:r>
              <a:rPr lang="en-US" sz="2200" dirty="0">
                <a:solidFill>
                  <a:schemeClr val="accent3">
                    <a:lumMod val="25000"/>
                  </a:schemeClr>
                </a:solidFill>
                <a:latin typeface="Abadi" panose="020B0604020104020204" pitchFamily="34" charset="0"/>
              </a:rPr>
              <a:t>With the keyword “Order by” was easy to order by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magine 5">
            <a:extLst>
              <a:ext uri="{FF2B5EF4-FFF2-40B4-BE49-F238E27FC236}">
                <a16:creationId xmlns:a16="http://schemas.microsoft.com/office/drawing/2014/main" id="{A954ACD6-38AE-0A9C-E5FD-B98E6CFC233B}"/>
              </a:ext>
            </a:extLst>
          </p:cNvPr>
          <p:cNvPicPr>
            <a:picLocks noChangeAspect="1"/>
          </p:cNvPicPr>
          <p:nvPr/>
        </p:nvPicPr>
        <p:blipFill>
          <a:blip r:embed="rId3"/>
          <a:stretch>
            <a:fillRect/>
          </a:stretch>
        </p:blipFill>
        <p:spPr>
          <a:xfrm>
            <a:off x="4443292" y="2919771"/>
            <a:ext cx="3169038" cy="35074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magine 5">
            <a:extLst>
              <a:ext uri="{FF2B5EF4-FFF2-40B4-BE49-F238E27FC236}">
                <a16:creationId xmlns:a16="http://schemas.microsoft.com/office/drawing/2014/main" id="{FFED2EE0-FA21-4D48-94C8-AFB6FFCF31FF}"/>
              </a:ext>
            </a:extLst>
          </p:cNvPr>
          <p:cNvPicPr>
            <a:picLocks noChangeAspect="1"/>
          </p:cNvPicPr>
          <p:nvPr/>
        </p:nvPicPr>
        <p:blipFill>
          <a:blip r:embed="rId3"/>
          <a:stretch>
            <a:fillRect/>
          </a:stretch>
        </p:blipFill>
        <p:spPr>
          <a:xfrm>
            <a:off x="2455782" y="2656484"/>
            <a:ext cx="7523596" cy="403888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66068" y="1875054"/>
            <a:ext cx="516017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BETWEEN2010-06-04 to 2010-03-20.</a:t>
            </a: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magine 5">
            <a:extLst>
              <a:ext uri="{FF2B5EF4-FFF2-40B4-BE49-F238E27FC236}">
                <a16:creationId xmlns:a16="http://schemas.microsoft.com/office/drawing/2014/main" id="{0D44C394-71EC-C304-31CE-DB7066371310}"/>
              </a:ext>
            </a:extLst>
          </p:cNvPr>
          <p:cNvPicPr>
            <a:picLocks noChangeAspect="1"/>
          </p:cNvPicPr>
          <p:nvPr/>
        </p:nvPicPr>
        <p:blipFill>
          <a:blip r:embed="rId3"/>
          <a:stretch>
            <a:fillRect/>
          </a:stretch>
        </p:blipFill>
        <p:spPr>
          <a:xfrm>
            <a:off x="519428" y="1494079"/>
            <a:ext cx="5829121" cy="44170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Immagine 5">
            <a:extLst>
              <a:ext uri="{FF2B5EF4-FFF2-40B4-BE49-F238E27FC236}">
                <a16:creationId xmlns:a16="http://schemas.microsoft.com/office/drawing/2014/main" id="{D4011F23-FB77-EA84-7FCD-331A8B7936E4}"/>
              </a:ext>
            </a:extLst>
          </p:cNvPr>
          <p:cNvPicPr>
            <a:picLocks noChangeAspect="1"/>
          </p:cNvPicPr>
          <p:nvPr/>
        </p:nvPicPr>
        <p:blipFill>
          <a:blip r:embed="rId3"/>
          <a:stretch>
            <a:fillRect/>
          </a:stretch>
        </p:blipFill>
        <p:spPr>
          <a:xfrm>
            <a:off x="879283" y="1603738"/>
            <a:ext cx="5992061" cy="3905795"/>
          </a:xfrm>
          <a:prstGeom prst="rect">
            <a:avLst/>
          </a:prstGeom>
        </p:spPr>
      </p:pic>
      <p:sp>
        <p:nvSpPr>
          <p:cNvPr id="7" name="CasellaDiTesto 6">
            <a:extLst>
              <a:ext uri="{FF2B5EF4-FFF2-40B4-BE49-F238E27FC236}">
                <a16:creationId xmlns:a16="http://schemas.microsoft.com/office/drawing/2014/main" id="{E3FFA69B-F4C6-DF9C-5CC5-AF8E527DBDED}"/>
              </a:ext>
            </a:extLst>
          </p:cNvPr>
          <p:cNvSpPr txBox="1"/>
          <p:nvPr/>
        </p:nvSpPr>
        <p:spPr>
          <a:xfrm>
            <a:off x="7432767" y="1995045"/>
            <a:ext cx="3056707" cy="923330"/>
          </a:xfrm>
          <a:prstGeom prst="rect">
            <a:avLst/>
          </a:prstGeom>
          <a:noFill/>
        </p:spPr>
        <p:txBody>
          <a:bodyPr wrap="square" rtlCol="0">
            <a:spAutoFit/>
          </a:bodyPr>
          <a:lstStyle/>
          <a:p>
            <a:r>
              <a:rPr lang="it-IT" dirty="0" err="1"/>
              <a:t>SpaceX</a:t>
            </a:r>
            <a:r>
              <a:rPr lang="it-IT" dirty="0"/>
              <a:t> </a:t>
            </a:r>
            <a:r>
              <a:rPr lang="it-IT" dirty="0" err="1"/>
              <a:t>launch</a:t>
            </a:r>
            <a:r>
              <a:rPr lang="it-IT" dirty="0"/>
              <a:t> site are in the </a:t>
            </a:r>
            <a:r>
              <a:rPr lang="it-IT" dirty="0" err="1"/>
              <a:t>united</a:t>
            </a:r>
            <a:r>
              <a:rPr lang="it-IT" dirty="0"/>
              <a:t> </a:t>
            </a:r>
            <a:r>
              <a:rPr lang="it-IT" dirty="0" err="1"/>
              <a:t>states</a:t>
            </a:r>
            <a:r>
              <a:rPr lang="it-IT" dirty="0"/>
              <a:t> of </a:t>
            </a:r>
            <a:r>
              <a:rPr lang="it-IT" dirty="0" err="1"/>
              <a:t>america</a:t>
            </a:r>
            <a:r>
              <a:rPr lang="it-IT" dirty="0"/>
              <a:t> </a:t>
            </a:r>
            <a:r>
              <a:rPr lang="it-IT" dirty="0" err="1"/>
              <a:t>coasts</a:t>
            </a:r>
            <a:r>
              <a:rPr lang="it-IT" dirty="0"/>
              <a:t>. Florida and California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Immagine 3">
            <a:extLst>
              <a:ext uri="{FF2B5EF4-FFF2-40B4-BE49-F238E27FC236}">
                <a16:creationId xmlns:a16="http://schemas.microsoft.com/office/drawing/2014/main" id="{20159908-8754-5A71-22F1-58E960D369F8}"/>
              </a:ext>
            </a:extLst>
          </p:cNvPr>
          <p:cNvPicPr>
            <a:picLocks noChangeAspect="1"/>
          </p:cNvPicPr>
          <p:nvPr/>
        </p:nvPicPr>
        <p:blipFill>
          <a:blip r:embed="rId3"/>
          <a:stretch>
            <a:fillRect/>
          </a:stretch>
        </p:blipFill>
        <p:spPr>
          <a:xfrm>
            <a:off x="770011" y="1609090"/>
            <a:ext cx="4443413" cy="2571750"/>
          </a:xfrm>
          <a:prstGeom prst="rect">
            <a:avLst/>
          </a:prstGeom>
        </p:spPr>
      </p:pic>
      <p:pic>
        <p:nvPicPr>
          <p:cNvPr id="7" name="Immagine 6">
            <a:extLst>
              <a:ext uri="{FF2B5EF4-FFF2-40B4-BE49-F238E27FC236}">
                <a16:creationId xmlns:a16="http://schemas.microsoft.com/office/drawing/2014/main" id="{C43A178F-309E-F04F-9EBF-5C81DEA6778E}"/>
              </a:ext>
            </a:extLst>
          </p:cNvPr>
          <p:cNvPicPr>
            <a:picLocks noChangeAspect="1"/>
          </p:cNvPicPr>
          <p:nvPr/>
        </p:nvPicPr>
        <p:blipFill>
          <a:blip r:embed="rId4"/>
          <a:stretch>
            <a:fillRect/>
          </a:stretch>
        </p:blipFill>
        <p:spPr>
          <a:xfrm>
            <a:off x="5703925" y="1537970"/>
            <a:ext cx="2549306" cy="2713990"/>
          </a:xfrm>
          <a:prstGeom prst="rect">
            <a:avLst/>
          </a:prstGeom>
        </p:spPr>
      </p:pic>
      <p:pic>
        <p:nvPicPr>
          <p:cNvPr id="10" name="Immagine 9">
            <a:extLst>
              <a:ext uri="{FF2B5EF4-FFF2-40B4-BE49-F238E27FC236}">
                <a16:creationId xmlns:a16="http://schemas.microsoft.com/office/drawing/2014/main" id="{1325AC54-EDA7-E70E-E80C-DE40EE70622D}"/>
              </a:ext>
            </a:extLst>
          </p:cNvPr>
          <p:cNvPicPr>
            <a:picLocks noChangeAspect="1"/>
          </p:cNvPicPr>
          <p:nvPr/>
        </p:nvPicPr>
        <p:blipFill>
          <a:blip r:embed="rId5"/>
          <a:stretch>
            <a:fillRect/>
          </a:stretch>
        </p:blipFill>
        <p:spPr>
          <a:xfrm>
            <a:off x="1792325" y="4368800"/>
            <a:ext cx="1868281" cy="2363153"/>
          </a:xfrm>
          <a:prstGeom prst="rect">
            <a:avLst/>
          </a:prstGeom>
        </p:spPr>
      </p:pic>
      <p:pic>
        <p:nvPicPr>
          <p:cNvPr id="12" name="Immagine 11">
            <a:extLst>
              <a:ext uri="{FF2B5EF4-FFF2-40B4-BE49-F238E27FC236}">
                <a16:creationId xmlns:a16="http://schemas.microsoft.com/office/drawing/2014/main" id="{0BDB38FB-A18E-8D6E-185A-D25668EAA4B0}"/>
              </a:ext>
            </a:extLst>
          </p:cNvPr>
          <p:cNvPicPr>
            <a:picLocks noChangeAspect="1"/>
          </p:cNvPicPr>
          <p:nvPr/>
        </p:nvPicPr>
        <p:blipFill>
          <a:blip r:embed="rId6"/>
          <a:stretch>
            <a:fillRect/>
          </a:stretch>
        </p:blipFill>
        <p:spPr>
          <a:xfrm>
            <a:off x="5853377" y="4368800"/>
            <a:ext cx="2250402" cy="22298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magine 3">
            <a:extLst>
              <a:ext uri="{FF2B5EF4-FFF2-40B4-BE49-F238E27FC236}">
                <a16:creationId xmlns:a16="http://schemas.microsoft.com/office/drawing/2014/main" id="{40E02BAC-CCDE-9819-8D83-2BACA4F38993}"/>
              </a:ext>
            </a:extLst>
          </p:cNvPr>
          <p:cNvPicPr>
            <a:picLocks noChangeAspect="1"/>
          </p:cNvPicPr>
          <p:nvPr/>
        </p:nvPicPr>
        <p:blipFill>
          <a:blip r:embed="rId3"/>
          <a:stretch>
            <a:fillRect/>
          </a:stretch>
        </p:blipFill>
        <p:spPr>
          <a:xfrm>
            <a:off x="464185" y="1624965"/>
            <a:ext cx="2095898" cy="4206875"/>
          </a:xfrm>
          <a:prstGeom prst="rect">
            <a:avLst/>
          </a:prstGeom>
        </p:spPr>
      </p:pic>
      <p:pic>
        <p:nvPicPr>
          <p:cNvPr id="7" name="Immagine 6">
            <a:extLst>
              <a:ext uri="{FF2B5EF4-FFF2-40B4-BE49-F238E27FC236}">
                <a16:creationId xmlns:a16="http://schemas.microsoft.com/office/drawing/2014/main" id="{8E90A46E-CAF0-8F81-C367-1731BBAEADD8}"/>
              </a:ext>
            </a:extLst>
          </p:cNvPr>
          <p:cNvPicPr>
            <a:picLocks noChangeAspect="1"/>
          </p:cNvPicPr>
          <p:nvPr/>
        </p:nvPicPr>
        <p:blipFill>
          <a:blip r:embed="rId4"/>
          <a:stretch>
            <a:fillRect/>
          </a:stretch>
        </p:blipFill>
        <p:spPr>
          <a:xfrm>
            <a:off x="2560083" y="1624965"/>
            <a:ext cx="2749868" cy="2147707"/>
          </a:xfrm>
          <a:prstGeom prst="rect">
            <a:avLst/>
          </a:prstGeom>
        </p:spPr>
      </p:pic>
      <p:pic>
        <p:nvPicPr>
          <p:cNvPr id="10" name="Immagine 9">
            <a:extLst>
              <a:ext uri="{FF2B5EF4-FFF2-40B4-BE49-F238E27FC236}">
                <a16:creationId xmlns:a16="http://schemas.microsoft.com/office/drawing/2014/main" id="{266454E8-944C-167B-ECD2-5E7041512CBE}"/>
              </a:ext>
            </a:extLst>
          </p:cNvPr>
          <p:cNvPicPr>
            <a:picLocks noChangeAspect="1"/>
          </p:cNvPicPr>
          <p:nvPr/>
        </p:nvPicPr>
        <p:blipFill>
          <a:blip r:embed="rId5"/>
          <a:stretch>
            <a:fillRect/>
          </a:stretch>
        </p:blipFill>
        <p:spPr>
          <a:xfrm>
            <a:off x="3335982" y="4226560"/>
            <a:ext cx="2554946" cy="2380054"/>
          </a:xfrm>
          <a:prstGeom prst="rect">
            <a:avLst/>
          </a:prstGeom>
        </p:spPr>
      </p:pic>
      <p:pic>
        <p:nvPicPr>
          <p:cNvPr id="12" name="Immagine 11">
            <a:extLst>
              <a:ext uri="{FF2B5EF4-FFF2-40B4-BE49-F238E27FC236}">
                <a16:creationId xmlns:a16="http://schemas.microsoft.com/office/drawing/2014/main" id="{68DCCF2A-6115-5EBB-4C98-D53EDEFF0C9A}"/>
              </a:ext>
            </a:extLst>
          </p:cNvPr>
          <p:cNvPicPr>
            <a:picLocks noChangeAspect="1"/>
          </p:cNvPicPr>
          <p:nvPr/>
        </p:nvPicPr>
        <p:blipFill>
          <a:blip r:embed="rId6"/>
          <a:stretch>
            <a:fillRect/>
          </a:stretch>
        </p:blipFill>
        <p:spPr>
          <a:xfrm>
            <a:off x="5636936" y="1585277"/>
            <a:ext cx="2617805" cy="2641283"/>
          </a:xfrm>
          <a:prstGeom prst="rect">
            <a:avLst/>
          </a:prstGeom>
        </p:spPr>
      </p:pic>
      <p:pic>
        <p:nvPicPr>
          <p:cNvPr id="14" name="Immagine 13">
            <a:extLst>
              <a:ext uri="{FF2B5EF4-FFF2-40B4-BE49-F238E27FC236}">
                <a16:creationId xmlns:a16="http://schemas.microsoft.com/office/drawing/2014/main" id="{4216116C-AB24-5E4E-BBFE-34957EFE761A}"/>
              </a:ext>
            </a:extLst>
          </p:cNvPr>
          <p:cNvPicPr>
            <a:picLocks noChangeAspect="1"/>
          </p:cNvPicPr>
          <p:nvPr/>
        </p:nvPicPr>
        <p:blipFill>
          <a:blip r:embed="rId7"/>
          <a:stretch>
            <a:fillRect/>
          </a:stretch>
        </p:blipFill>
        <p:spPr>
          <a:xfrm>
            <a:off x="8386804" y="2953261"/>
            <a:ext cx="2491064" cy="30723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Immagine 3">
            <a:extLst>
              <a:ext uri="{FF2B5EF4-FFF2-40B4-BE49-F238E27FC236}">
                <a16:creationId xmlns:a16="http://schemas.microsoft.com/office/drawing/2014/main" id="{A633B39E-74E0-62EF-17C4-C820613339E4}"/>
              </a:ext>
            </a:extLst>
          </p:cNvPr>
          <p:cNvPicPr>
            <a:picLocks noChangeAspect="1"/>
          </p:cNvPicPr>
          <p:nvPr/>
        </p:nvPicPr>
        <p:blipFill>
          <a:blip r:embed="rId3"/>
          <a:stretch>
            <a:fillRect/>
          </a:stretch>
        </p:blipFill>
        <p:spPr>
          <a:xfrm>
            <a:off x="770011" y="1551333"/>
            <a:ext cx="4629796" cy="4163006"/>
          </a:xfrm>
          <a:prstGeom prst="rect">
            <a:avLst/>
          </a:prstGeom>
        </p:spPr>
      </p:pic>
      <p:pic>
        <p:nvPicPr>
          <p:cNvPr id="7" name="Immagine 6">
            <a:extLst>
              <a:ext uri="{FF2B5EF4-FFF2-40B4-BE49-F238E27FC236}">
                <a16:creationId xmlns:a16="http://schemas.microsoft.com/office/drawing/2014/main" id="{9B6624CE-EB66-B02F-2B20-B331A8FAD3EB}"/>
              </a:ext>
            </a:extLst>
          </p:cNvPr>
          <p:cNvPicPr>
            <a:picLocks noChangeAspect="1"/>
          </p:cNvPicPr>
          <p:nvPr/>
        </p:nvPicPr>
        <p:blipFill>
          <a:blip r:embed="rId4"/>
          <a:stretch>
            <a:fillRect/>
          </a:stretch>
        </p:blipFill>
        <p:spPr>
          <a:xfrm>
            <a:off x="7774131" y="1908570"/>
            <a:ext cx="2495898" cy="1724266"/>
          </a:xfrm>
          <a:prstGeom prst="rect">
            <a:avLst/>
          </a:prstGeom>
        </p:spPr>
      </p:pic>
      <p:sp>
        <p:nvSpPr>
          <p:cNvPr id="9" name="CasellaDiTesto 8">
            <a:extLst>
              <a:ext uri="{FF2B5EF4-FFF2-40B4-BE49-F238E27FC236}">
                <a16:creationId xmlns:a16="http://schemas.microsoft.com/office/drawing/2014/main" id="{ECDC837D-F177-1ED1-7B98-187D2A86A4B9}"/>
              </a:ext>
            </a:extLst>
          </p:cNvPr>
          <p:cNvSpPr txBox="1"/>
          <p:nvPr/>
        </p:nvSpPr>
        <p:spPr>
          <a:xfrm>
            <a:off x="5617028" y="4492895"/>
            <a:ext cx="5984908" cy="369332"/>
          </a:xfrm>
          <a:prstGeom prst="rect">
            <a:avLst/>
          </a:prstGeom>
          <a:noFill/>
        </p:spPr>
        <p:txBody>
          <a:bodyPr wrap="none" rtlCol="0">
            <a:spAutoFit/>
          </a:bodyPr>
          <a:lstStyle/>
          <a:p>
            <a:r>
              <a:rPr lang="it-IT" dirty="0"/>
              <a:t>KSC LC-39° </a:t>
            </a:r>
            <a:r>
              <a:rPr lang="it-IT" dirty="0" err="1"/>
              <a:t>had</a:t>
            </a:r>
            <a:r>
              <a:rPr lang="it-IT" dirty="0"/>
              <a:t> the </a:t>
            </a:r>
            <a:r>
              <a:rPr lang="it-IT" dirty="0" err="1"/>
              <a:t>most</a:t>
            </a:r>
            <a:r>
              <a:rPr lang="it-IT" dirty="0"/>
              <a:t> </a:t>
            </a:r>
            <a:r>
              <a:rPr lang="it-IT" dirty="0" err="1"/>
              <a:t>successful</a:t>
            </a:r>
            <a:r>
              <a:rPr lang="it-IT" dirty="0"/>
              <a:t> </a:t>
            </a:r>
            <a:r>
              <a:rPr lang="it-IT" dirty="0" err="1"/>
              <a:t>launches</a:t>
            </a:r>
            <a:r>
              <a:rPr lang="it-IT" dirty="0"/>
              <a:t> from </a:t>
            </a:r>
            <a:r>
              <a:rPr lang="it-IT" dirty="0" err="1"/>
              <a:t>all</a:t>
            </a:r>
            <a:r>
              <a:rPr lang="it-IT" dirty="0"/>
              <a:t> the </a:t>
            </a:r>
            <a:r>
              <a:rPr lang="it-IT" dirty="0" err="1"/>
              <a:t>sites</a:t>
            </a:r>
            <a:endParaRPr lang="it-IT"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82811"/>
            <a:ext cx="5660840" cy="29370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200" dirty="0">
                <a:solidFill>
                  <a:schemeClr val="tx1"/>
                </a:solidFill>
              </a:rPr>
              <a:t>SpaceX advertises Falcon 9 rocket launches at a cost of $62 million, significantly lower than the $165 million typically charged by other providers. This reduced cost is largely due to SpaceX’s ability to reuse the first stage of the rocket. Therefore, if we can predict whether the first stage will successfully land, we can estimate the cost of a launch. This insight can be valuable for companies bidding against SpaceX for rocket launch contracts. The aim of this project is to develop a machine learning pipeline that predicts whether the first stage of a rocket will land successfully.</a:t>
            </a:r>
            <a:endParaRPr lang="en-US" sz="18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Rectangle 1">
            <a:extLst>
              <a:ext uri="{FF2B5EF4-FFF2-40B4-BE49-F238E27FC236}">
                <a16:creationId xmlns:a16="http://schemas.microsoft.com/office/drawing/2014/main" id="{2C86B928-DA86-67C5-708A-B95B32E3534F}"/>
              </a:ext>
            </a:extLst>
          </p:cNvPr>
          <p:cNvSpPr>
            <a:spLocks noChangeArrowheads="1"/>
          </p:cNvSpPr>
          <p:nvPr/>
        </p:nvSpPr>
        <p:spPr bwMode="auto">
          <a:xfrm>
            <a:off x="1230546" y="3438047"/>
            <a:ext cx="86677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it-IT" altLang="it-IT" sz="1800" b="0" i="0" u="none" strike="noStrike" cap="none" normalizeH="0" baseline="0" dirty="0" err="1">
                <a:ln>
                  <a:noFill/>
                </a:ln>
                <a:solidFill>
                  <a:schemeClr val="tx1"/>
                </a:solidFill>
                <a:effectLst/>
                <a:latin typeface="Arial" panose="020B0604020202020204" pitchFamily="34" charset="0"/>
              </a:rPr>
              <a:t>What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factors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influence</a:t>
            </a:r>
            <a:r>
              <a:rPr kumimoji="0" lang="it-IT" altLang="it-IT" sz="1800" b="0" i="0" u="none" strike="noStrike" cap="none" normalizeH="0" baseline="0" dirty="0">
                <a:ln>
                  <a:noFill/>
                </a:ln>
                <a:solidFill>
                  <a:schemeClr val="tx1"/>
                </a:solidFill>
                <a:effectLst/>
                <a:latin typeface="Arial" panose="020B0604020202020204" pitchFamily="34" charset="0"/>
              </a:rPr>
              <a:t> the success of a rocket landing?</a:t>
            </a:r>
          </a:p>
          <a:p>
            <a:pPr marL="285750" indent="-285750" eaLnBrk="0" fontAlgn="base" hangingPunct="0">
              <a:spcBef>
                <a:spcPct val="0"/>
              </a:spcBef>
              <a:spcAft>
                <a:spcPct val="0"/>
              </a:spcAft>
              <a:buFont typeface="Courier New" panose="02070309020205020404" pitchFamily="49" charset="0"/>
              <a:buChar char="o"/>
            </a:pPr>
            <a:r>
              <a:rPr kumimoji="0" lang="it-IT" altLang="it-IT" sz="1800" b="0" i="0" u="none" strike="noStrike" cap="none" normalizeH="0" baseline="0" dirty="0" err="1">
                <a:ln>
                  <a:noFill/>
                </a:ln>
                <a:solidFill>
                  <a:schemeClr val="tx1"/>
                </a:solidFill>
                <a:effectLst/>
                <a:latin typeface="Arial" panose="020B0604020202020204" pitchFamily="34" charset="0"/>
              </a:rPr>
              <a:t>What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operating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conditions</a:t>
            </a:r>
            <a:r>
              <a:rPr kumimoji="0" lang="it-IT" altLang="it-IT" sz="1800" b="0" i="0" u="none" strike="noStrike" cap="none" normalizeH="0" baseline="0" dirty="0">
                <a:ln>
                  <a:noFill/>
                </a:ln>
                <a:solidFill>
                  <a:schemeClr val="tx1"/>
                </a:solidFill>
                <a:effectLst/>
                <a:latin typeface="Arial" panose="020B0604020202020204" pitchFamily="34" charset="0"/>
              </a:rPr>
              <a:t> are </a:t>
            </a:r>
            <a:r>
              <a:rPr kumimoji="0" lang="it-IT" altLang="it-IT" sz="1800" b="0" i="0" u="none" strike="noStrike" cap="none" normalizeH="0" baseline="0" dirty="0" err="1">
                <a:ln>
                  <a:noFill/>
                </a:ln>
                <a:solidFill>
                  <a:schemeClr val="tx1"/>
                </a:solidFill>
                <a:effectLst/>
                <a:latin typeface="Arial" panose="020B0604020202020204" pitchFamily="34" charset="0"/>
              </a:rPr>
              <a:t>required</a:t>
            </a:r>
            <a:r>
              <a:rPr kumimoji="0" lang="it-IT" altLang="it-IT" sz="1800" b="0" i="0" u="none" strike="noStrike" cap="none" normalizeH="0" baseline="0" dirty="0">
                <a:ln>
                  <a:noFill/>
                </a:ln>
                <a:solidFill>
                  <a:schemeClr val="tx1"/>
                </a:solidFill>
                <a:effectLst/>
                <a:latin typeface="Arial" panose="020B0604020202020204" pitchFamily="34" charset="0"/>
              </a:rPr>
              <a:t> to </a:t>
            </a:r>
            <a:r>
              <a:rPr kumimoji="0" lang="it-IT" altLang="it-IT" sz="1800" b="0" i="0" u="none" strike="noStrike" cap="none" normalizeH="0" baseline="0" dirty="0" err="1">
                <a:ln>
                  <a:noFill/>
                </a:ln>
                <a:solidFill>
                  <a:schemeClr val="tx1"/>
                </a:solidFill>
                <a:effectLst/>
                <a:latin typeface="Arial" panose="020B0604020202020204" pitchFamily="34" charset="0"/>
              </a:rPr>
              <a:t>ensure</a:t>
            </a:r>
            <a:r>
              <a:rPr kumimoji="0" lang="it-IT" altLang="it-IT" sz="1800" b="0" i="0" u="none" strike="noStrike" cap="none" normalizeH="0" baseline="0" dirty="0">
                <a:ln>
                  <a:noFill/>
                </a:ln>
                <a:solidFill>
                  <a:schemeClr val="tx1"/>
                </a:solidFill>
                <a:effectLst/>
                <a:latin typeface="Arial" panose="020B0604020202020204" pitchFamily="34" charset="0"/>
              </a:rPr>
              <a:t> a </a:t>
            </a:r>
            <a:r>
              <a:rPr kumimoji="0" lang="it-IT" altLang="it-IT" sz="1800" b="0" i="0" u="none" strike="noStrike" cap="none" normalizeH="0" baseline="0" dirty="0" err="1">
                <a:ln>
                  <a:noFill/>
                </a:ln>
                <a:solidFill>
                  <a:schemeClr val="tx1"/>
                </a:solidFill>
                <a:effectLst/>
                <a:latin typeface="Arial" panose="020B0604020202020204" pitchFamily="34" charset="0"/>
              </a:rPr>
              <a:t>successful</a:t>
            </a:r>
            <a:r>
              <a:rPr kumimoji="0" lang="it-IT" altLang="it-IT" sz="1800" b="0" i="0" u="none" strike="noStrike" cap="none" normalizeH="0" baseline="0" dirty="0">
                <a:ln>
                  <a:noFill/>
                </a:ln>
                <a:solidFill>
                  <a:schemeClr val="tx1"/>
                </a:solidFill>
                <a:effectLst/>
                <a:latin typeface="Arial" panose="020B0604020202020204" pitchFamily="34" charset="0"/>
              </a:rPr>
              <a:t> landing </a:t>
            </a:r>
            <a:r>
              <a:rPr kumimoji="0" lang="it-IT" altLang="it-IT" sz="1800" b="0" i="0" u="none" strike="noStrike" cap="none" normalizeH="0" baseline="0" dirty="0" err="1">
                <a:ln>
                  <a:noFill/>
                </a:ln>
                <a:solidFill>
                  <a:schemeClr val="tx1"/>
                </a:solidFill>
                <a:effectLst/>
                <a:latin typeface="Arial" panose="020B0604020202020204" pitchFamily="34" charset="0"/>
              </a:rPr>
              <a:t>program</a:t>
            </a:r>
            <a:r>
              <a:rPr kumimoji="0" lang="it-IT" altLang="it-IT" sz="1800"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spcBef>
                <a:spcPct val="0"/>
              </a:spcBef>
              <a:spcAft>
                <a:spcPct val="0"/>
              </a:spcAft>
              <a:buFont typeface="Courier New" panose="02070309020205020404" pitchFamily="49" charset="0"/>
              <a:buChar char="o"/>
            </a:pPr>
            <a:r>
              <a:rPr kumimoji="0" lang="it-IT" altLang="it-IT" sz="1800" b="0" i="0" u="none" strike="noStrike" cap="none" normalizeH="0" baseline="0" dirty="0">
                <a:ln>
                  <a:noFill/>
                </a:ln>
                <a:solidFill>
                  <a:schemeClr val="tx1"/>
                </a:solidFill>
                <a:effectLst/>
                <a:latin typeface="Arial" panose="020B0604020202020204" pitchFamily="34" charset="0"/>
              </a:rPr>
              <a:t>How do </a:t>
            </a:r>
            <a:r>
              <a:rPr kumimoji="0" lang="it-IT" altLang="it-IT" sz="1800" b="0" i="0" u="none" strike="noStrike" cap="none" normalizeH="0" baseline="0" dirty="0" err="1">
                <a:ln>
                  <a:noFill/>
                </a:ln>
                <a:solidFill>
                  <a:schemeClr val="tx1"/>
                </a:solidFill>
                <a:effectLst/>
                <a:latin typeface="Arial" panose="020B0604020202020204" pitchFamily="34" charset="0"/>
              </a:rPr>
              <a:t>various</a:t>
            </a:r>
            <a:r>
              <a:rPr kumimoji="0" lang="it-IT" altLang="it-IT" sz="1800" b="0" i="0" u="none" strike="noStrike" cap="none" normalizeH="0" baseline="0" dirty="0">
                <a:ln>
                  <a:noFill/>
                </a:ln>
                <a:solidFill>
                  <a:schemeClr val="tx1"/>
                </a:solidFill>
                <a:effectLst/>
                <a:latin typeface="Arial" panose="020B0604020202020204" pitchFamily="34" charset="0"/>
              </a:rPr>
              <a:t> features </a:t>
            </a:r>
            <a:r>
              <a:rPr kumimoji="0" lang="it-IT" altLang="it-IT" sz="1800" b="0" i="0" u="none" strike="noStrike" cap="none" normalizeH="0" baseline="0" dirty="0" err="1">
                <a:ln>
                  <a:noFill/>
                </a:ln>
                <a:solidFill>
                  <a:schemeClr val="tx1"/>
                </a:solidFill>
                <a:effectLst/>
                <a:latin typeface="Arial" panose="020B0604020202020204" pitchFamily="34" charset="0"/>
              </a:rPr>
              <a:t>interact</a:t>
            </a:r>
            <a:r>
              <a:rPr kumimoji="0" lang="it-IT" altLang="it-IT" sz="1800" b="0" i="0" u="none" strike="noStrike" cap="none" normalizeH="0" baseline="0" dirty="0">
                <a:ln>
                  <a:noFill/>
                </a:ln>
                <a:solidFill>
                  <a:schemeClr val="tx1"/>
                </a:solidFill>
                <a:effectLst/>
                <a:latin typeface="Arial" panose="020B0604020202020204" pitchFamily="34" charset="0"/>
              </a:rPr>
              <a:t> to </a:t>
            </a:r>
            <a:r>
              <a:rPr kumimoji="0" lang="it-IT" altLang="it-IT" sz="1800" b="0" i="0" u="none" strike="noStrike" cap="none" normalizeH="0" baseline="0" dirty="0" err="1">
                <a:ln>
                  <a:noFill/>
                </a:ln>
                <a:solidFill>
                  <a:schemeClr val="tx1"/>
                </a:solidFill>
                <a:effectLst/>
                <a:latin typeface="Arial" panose="020B0604020202020204" pitchFamily="34" charset="0"/>
              </a:rPr>
              <a:t>affect</a:t>
            </a:r>
            <a:r>
              <a:rPr kumimoji="0" lang="it-IT" altLang="it-IT" sz="1800" b="0" i="0" u="none" strike="noStrike" cap="none" normalizeH="0" baseline="0" dirty="0">
                <a:ln>
                  <a:noFill/>
                </a:ln>
                <a:solidFill>
                  <a:schemeClr val="tx1"/>
                </a:solidFill>
                <a:effectLst/>
                <a:latin typeface="Arial" panose="020B0604020202020204" pitchFamily="34" charset="0"/>
              </a:rPr>
              <a:t> the success rate of a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Immagine 3">
            <a:extLst>
              <a:ext uri="{FF2B5EF4-FFF2-40B4-BE49-F238E27FC236}">
                <a16:creationId xmlns:a16="http://schemas.microsoft.com/office/drawing/2014/main" id="{0BA25BBD-EF90-0C85-E1A3-EBCBC932CC88}"/>
              </a:ext>
            </a:extLst>
          </p:cNvPr>
          <p:cNvPicPr>
            <a:picLocks noChangeAspect="1"/>
          </p:cNvPicPr>
          <p:nvPr/>
        </p:nvPicPr>
        <p:blipFill>
          <a:blip r:embed="rId3"/>
          <a:stretch>
            <a:fillRect/>
          </a:stretch>
        </p:blipFill>
        <p:spPr>
          <a:xfrm>
            <a:off x="2003441" y="1379869"/>
            <a:ext cx="7563906" cy="4353533"/>
          </a:xfrm>
          <a:prstGeom prst="rect">
            <a:avLst/>
          </a:prstGeom>
        </p:spPr>
      </p:pic>
      <p:sp>
        <p:nvSpPr>
          <p:cNvPr id="6" name="CasellaDiTesto 5">
            <a:extLst>
              <a:ext uri="{FF2B5EF4-FFF2-40B4-BE49-F238E27FC236}">
                <a16:creationId xmlns:a16="http://schemas.microsoft.com/office/drawing/2014/main" id="{9E07C9AF-B21D-3194-AD03-5C68B1E84D1E}"/>
              </a:ext>
            </a:extLst>
          </p:cNvPr>
          <p:cNvSpPr txBox="1"/>
          <p:nvPr/>
        </p:nvSpPr>
        <p:spPr>
          <a:xfrm>
            <a:off x="2479040" y="6427211"/>
            <a:ext cx="7238969" cy="369332"/>
          </a:xfrm>
          <a:prstGeom prst="rect">
            <a:avLst/>
          </a:prstGeom>
          <a:noFill/>
        </p:spPr>
        <p:txBody>
          <a:bodyPr wrap="none" rtlCol="0">
            <a:spAutoFit/>
          </a:bodyPr>
          <a:lstStyle/>
          <a:p>
            <a:r>
              <a:rPr lang="it-IT" dirty="0"/>
              <a:t>KSC LC-39A </a:t>
            </a:r>
            <a:r>
              <a:rPr lang="it-IT" dirty="0" err="1"/>
              <a:t>achieved</a:t>
            </a:r>
            <a:r>
              <a:rPr lang="it-IT" dirty="0"/>
              <a:t> a 76.9% success rate </a:t>
            </a:r>
            <a:r>
              <a:rPr lang="it-IT" dirty="0" err="1"/>
              <a:t>while</a:t>
            </a:r>
            <a:r>
              <a:rPr lang="it-IT" dirty="0"/>
              <a:t> </a:t>
            </a:r>
            <a:r>
              <a:rPr lang="it-IT" dirty="0" err="1"/>
              <a:t>getting</a:t>
            </a:r>
            <a:r>
              <a:rPr lang="it-IT" dirty="0"/>
              <a:t> a 23.1% </a:t>
            </a:r>
            <a:r>
              <a:rPr lang="it-IT" dirty="0" err="1"/>
              <a:t>failure</a:t>
            </a:r>
            <a:r>
              <a:rPr lang="it-IT" dirty="0"/>
              <a:t>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a:t>
            </a:r>
            <a:r>
              <a:rPr lang="en-US" dirty="0" err="1">
                <a:solidFill>
                  <a:srgbClr val="0B49CB"/>
                </a:solidFill>
                <a:latin typeface="Abadi"/>
              </a:rPr>
              <a:t>differentpayload</a:t>
            </a:r>
            <a:r>
              <a:rPr lang="en-US" dirty="0">
                <a:solidFill>
                  <a:srgbClr val="0B49CB"/>
                </a:solidFill>
                <a:latin typeface="Abadi"/>
              </a:rPr>
              <a:t> selected in the range slider41</a:t>
            </a:r>
          </a:p>
        </p:txBody>
      </p:sp>
      <p:pic>
        <p:nvPicPr>
          <p:cNvPr id="4" name="Immagine 3">
            <a:extLst>
              <a:ext uri="{FF2B5EF4-FFF2-40B4-BE49-F238E27FC236}">
                <a16:creationId xmlns:a16="http://schemas.microsoft.com/office/drawing/2014/main" id="{82BA58AD-BC94-8724-042E-81A2F7D8744B}"/>
              </a:ext>
            </a:extLst>
          </p:cNvPr>
          <p:cNvPicPr>
            <a:picLocks noChangeAspect="1"/>
          </p:cNvPicPr>
          <p:nvPr/>
        </p:nvPicPr>
        <p:blipFill>
          <a:blip r:embed="rId3"/>
          <a:stretch>
            <a:fillRect/>
          </a:stretch>
        </p:blipFill>
        <p:spPr>
          <a:xfrm>
            <a:off x="323044" y="1580892"/>
            <a:ext cx="11545911" cy="3696216"/>
          </a:xfrm>
          <a:prstGeom prst="rect">
            <a:avLst/>
          </a:prstGeom>
        </p:spPr>
      </p:pic>
      <p:sp>
        <p:nvSpPr>
          <p:cNvPr id="6" name="CasellaDiTesto 5">
            <a:extLst>
              <a:ext uri="{FF2B5EF4-FFF2-40B4-BE49-F238E27FC236}">
                <a16:creationId xmlns:a16="http://schemas.microsoft.com/office/drawing/2014/main" id="{CEFDD014-5AC7-ECA5-FD96-867AA256DC7D}"/>
              </a:ext>
            </a:extLst>
          </p:cNvPr>
          <p:cNvSpPr txBox="1"/>
          <p:nvPr/>
        </p:nvSpPr>
        <p:spPr>
          <a:xfrm>
            <a:off x="1921362" y="5950018"/>
            <a:ext cx="8349273" cy="369332"/>
          </a:xfrm>
          <a:prstGeom prst="rect">
            <a:avLst/>
          </a:prstGeom>
          <a:noFill/>
        </p:spPr>
        <p:txBody>
          <a:bodyPr wrap="none" rtlCol="0">
            <a:spAutoFit/>
          </a:bodyPr>
          <a:lstStyle/>
          <a:p>
            <a:r>
              <a:rPr lang="it-IT" dirty="0"/>
              <a:t>The success rate for low </a:t>
            </a:r>
            <a:r>
              <a:rPr lang="it-IT" dirty="0" err="1"/>
              <a:t>weighted</a:t>
            </a:r>
            <a:r>
              <a:rPr lang="it-IT" dirty="0"/>
              <a:t> payloads </a:t>
            </a:r>
            <a:r>
              <a:rPr lang="it-IT" dirty="0" err="1"/>
              <a:t>is</a:t>
            </a:r>
            <a:r>
              <a:rPr lang="it-IT" dirty="0"/>
              <a:t> </a:t>
            </a:r>
            <a:r>
              <a:rPr lang="it-IT" dirty="0" err="1"/>
              <a:t>higher</a:t>
            </a:r>
            <a:r>
              <a:rPr lang="it-IT" dirty="0"/>
              <a:t> </a:t>
            </a:r>
            <a:r>
              <a:rPr lang="it-IT" dirty="0" err="1"/>
              <a:t>than</a:t>
            </a:r>
            <a:r>
              <a:rPr lang="it-IT" dirty="0"/>
              <a:t> the heavy </a:t>
            </a:r>
            <a:r>
              <a:rPr lang="it-IT" dirty="0" err="1"/>
              <a:t>weighted</a:t>
            </a:r>
            <a:r>
              <a:rPr lang="it-IT" dirty="0"/>
              <a:t> payloads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magine 2">
            <a:extLst>
              <a:ext uri="{FF2B5EF4-FFF2-40B4-BE49-F238E27FC236}">
                <a16:creationId xmlns:a16="http://schemas.microsoft.com/office/drawing/2014/main" id="{E6BAB250-3B0B-737A-0C83-3618CE901CBF}"/>
              </a:ext>
            </a:extLst>
          </p:cNvPr>
          <p:cNvPicPr>
            <a:picLocks noChangeAspect="1"/>
          </p:cNvPicPr>
          <p:nvPr/>
        </p:nvPicPr>
        <p:blipFill>
          <a:blip r:embed="rId3"/>
          <a:stretch>
            <a:fillRect/>
          </a:stretch>
        </p:blipFill>
        <p:spPr>
          <a:xfrm>
            <a:off x="1560814" y="1579562"/>
            <a:ext cx="9070372" cy="3507683"/>
          </a:xfrm>
          <a:prstGeom prst="rect">
            <a:avLst/>
          </a:prstGeom>
        </p:spPr>
      </p:pic>
      <p:pic>
        <p:nvPicPr>
          <p:cNvPr id="7" name="Immagine 6">
            <a:extLst>
              <a:ext uri="{FF2B5EF4-FFF2-40B4-BE49-F238E27FC236}">
                <a16:creationId xmlns:a16="http://schemas.microsoft.com/office/drawing/2014/main" id="{80C22D5C-1D6E-8D42-46A0-A0151F5F9313}"/>
              </a:ext>
            </a:extLst>
          </p:cNvPr>
          <p:cNvPicPr>
            <a:picLocks noChangeAspect="1"/>
          </p:cNvPicPr>
          <p:nvPr/>
        </p:nvPicPr>
        <p:blipFill>
          <a:blip r:embed="rId4"/>
          <a:stretch>
            <a:fillRect/>
          </a:stretch>
        </p:blipFill>
        <p:spPr>
          <a:xfrm>
            <a:off x="189675" y="5180220"/>
            <a:ext cx="11812649" cy="5239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magine 2">
            <a:extLst>
              <a:ext uri="{FF2B5EF4-FFF2-40B4-BE49-F238E27FC236}">
                <a16:creationId xmlns:a16="http://schemas.microsoft.com/office/drawing/2014/main" id="{C6FAE23D-0AD9-F0C9-598C-AC0BC1762733}"/>
              </a:ext>
            </a:extLst>
          </p:cNvPr>
          <p:cNvPicPr>
            <a:picLocks noChangeAspect="1"/>
          </p:cNvPicPr>
          <p:nvPr/>
        </p:nvPicPr>
        <p:blipFill>
          <a:blip r:embed="rId3"/>
          <a:stretch>
            <a:fillRect/>
          </a:stretch>
        </p:blipFill>
        <p:spPr>
          <a:xfrm>
            <a:off x="975360" y="2077412"/>
            <a:ext cx="4230260" cy="3469884"/>
          </a:xfrm>
          <a:prstGeom prst="rect">
            <a:avLst/>
          </a:prstGeom>
        </p:spPr>
      </p:pic>
      <p:sp>
        <p:nvSpPr>
          <p:cNvPr id="6" name="CasellaDiTesto 5">
            <a:extLst>
              <a:ext uri="{FF2B5EF4-FFF2-40B4-BE49-F238E27FC236}">
                <a16:creationId xmlns:a16="http://schemas.microsoft.com/office/drawing/2014/main" id="{87BA472F-E81D-CFAF-4481-83A0784EC0D5}"/>
              </a:ext>
            </a:extLst>
          </p:cNvPr>
          <p:cNvSpPr txBox="1"/>
          <p:nvPr/>
        </p:nvSpPr>
        <p:spPr>
          <a:xfrm>
            <a:off x="6384469" y="2935191"/>
            <a:ext cx="4660606" cy="1754326"/>
          </a:xfrm>
          <a:prstGeom prst="rect">
            <a:avLst/>
          </a:prstGeom>
          <a:noFill/>
        </p:spPr>
        <p:txBody>
          <a:bodyPr wrap="square" rtlCol="0">
            <a:spAutoFit/>
          </a:bodyPr>
          <a:lstStyle/>
          <a:p>
            <a:r>
              <a:rPr lang="en-US" dirty="0"/>
              <a:t>The confusion matrix for the decision </a:t>
            </a:r>
            <a:r>
              <a:rPr lang="en-US" dirty="0" err="1"/>
              <a:t>treeclassifier</a:t>
            </a:r>
            <a:r>
              <a:rPr lang="en-US" dirty="0"/>
              <a:t> shows that the classifier </a:t>
            </a:r>
            <a:r>
              <a:rPr lang="en-US" dirty="0" err="1"/>
              <a:t>candistinguish</a:t>
            </a:r>
            <a:r>
              <a:rPr lang="en-US" dirty="0"/>
              <a:t> between the different </a:t>
            </a:r>
            <a:r>
              <a:rPr lang="en-US" dirty="0" err="1"/>
              <a:t>classes.The</a:t>
            </a:r>
            <a:r>
              <a:rPr lang="en-US" dirty="0"/>
              <a:t> major problem is the false positives .</a:t>
            </a:r>
            <a:r>
              <a:rPr lang="en-US" dirty="0" err="1"/>
              <a:t>i.e.,unsuccessful</a:t>
            </a:r>
            <a:r>
              <a:rPr lang="en-US" dirty="0"/>
              <a:t> landing marked as </a:t>
            </a:r>
            <a:r>
              <a:rPr lang="en-US" dirty="0" err="1"/>
              <a:t>successfullanding</a:t>
            </a:r>
            <a:r>
              <a:rPr lang="en-US" dirty="0"/>
              <a:t> by the classifier.</a:t>
            </a:r>
            <a:endParaRPr lang="it-IT"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01898"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a:t>
            </a:r>
            <a:r>
              <a:rPr lang="en-US" sz="2200" dirty="0" err="1">
                <a:solidFill>
                  <a:schemeClr val="accent3">
                    <a:lumMod val="25000"/>
                  </a:schemeClr>
                </a:solidFill>
                <a:latin typeface="Abadi" panose="020B0604020104020204" pitchFamily="34" charset="0"/>
              </a:rPr>
              <a:t>task.Conclusions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scaped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6D05451F-AA66-787D-0112-CA6B5BA4EC65}"/>
              </a:ext>
            </a:extLst>
          </p:cNvPr>
          <p:cNvSpPr>
            <a:spLocks noChangeArrowheads="1"/>
          </p:cNvSpPr>
          <p:nvPr/>
        </p:nvSpPr>
        <p:spPr bwMode="auto">
          <a:xfrm>
            <a:off x="1178011" y="2133302"/>
            <a:ext cx="7863505" cy="364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it-IT" altLang="it-IT" sz="1800" b="0" i="0" u="none" strike="noStrike" cap="none" normalizeH="0" baseline="0" dirty="0">
                <a:ln>
                  <a:noFill/>
                </a:ln>
                <a:solidFill>
                  <a:schemeClr val="tx1"/>
                </a:solidFill>
                <a:effectLst/>
                <a:latin typeface="Arial" panose="020B0604020202020204" pitchFamily="34" charset="0"/>
              </a:rPr>
              <a:t>Data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collected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using</a:t>
            </a:r>
            <a:r>
              <a:rPr kumimoji="0" lang="it-IT" altLang="it-IT" sz="1800" b="0" i="0" u="none" strike="noStrike" cap="none" normalizeH="0" baseline="0" dirty="0">
                <a:ln>
                  <a:noFill/>
                </a:ln>
                <a:solidFill>
                  <a:schemeClr val="tx1"/>
                </a:solidFill>
                <a:effectLst/>
                <a:latin typeface="Arial" panose="020B0604020202020204" pitchFamily="34" charset="0"/>
              </a:rPr>
              <a:t> a GET </a:t>
            </a:r>
            <a:r>
              <a:rPr kumimoji="0" lang="it-IT" altLang="it-IT" sz="1800" b="0" i="0" u="none" strike="noStrike" cap="none" normalizeH="0" baseline="0" dirty="0" err="1">
                <a:ln>
                  <a:noFill/>
                </a:ln>
                <a:solidFill>
                  <a:schemeClr val="tx1"/>
                </a:solidFill>
                <a:effectLst/>
                <a:latin typeface="Arial" panose="020B0604020202020204" pitchFamily="34" charset="0"/>
              </a:rPr>
              <a:t>request</a:t>
            </a:r>
            <a:r>
              <a:rPr kumimoji="0" lang="it-IT" altLang="it-IT" sz="1800" b="0" i="0" u="none" strike="noStrike" cap="none" normalizeH="0" baseline="0" dirty="0">
                <a:ln>
                  <a:noFill/>
                </a:ln>
                <a:solidFill>
                  <a:schemeClr val="tx1"/>
                </a:solidFill>
                <a:effectLst/>
                <a:latin typeface="Arial" panose="020B0604020202020204" pitchFamily="34" charset="0"/>
              </a:rPr>
              <a:t> from the </a:t>
            </a:r>
            <a:r>
              <a:rPr kumimoji="0" lang="it-IT" altLang="it-IT" sz="1800" b="0" i="0" u="none" strike="noStrike" cap="none" normalizeH="0" baseline="0" dirty="0" err="1">
                <a:ln>
                  <a:noFill/>
                </a:ln>
                <a:solidFill>
                  <a:schemeClr val="tx1"/>
                </a:solidFill>
                <a:effectLst/>
                <a:latin typeface="Arial" panose="020B0604020202020204" pitchFamily="34" charset="0"/>
              </a:rPr>
              <a:t>SpaceX</a:t>
            </a:r>
            <a:r>
              <a:rPr kumimoji="0" lang="it-IT" altLang="it-IT" sz="1800" b="0" i="0" u="none" strike="noStrike" cap="none" normalizeH="0" baseline="0" dirty="0">
                <a:ln>
                  <a:noFill/>
                </a:ln>
                <a:solidFill>
                  <a:schemeClr val="tx1"/>
                </a:solidFill>
                <a:effectLst/>
                <a:latin typeface="Arial" panose="020B0604020202020204" pitchFamily="34" charset="0"/>
              </a:rPr>
              <a:t> API.</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it-IT" altLang="it-IT" sz="1800" b="0" i="0" u="none" strike="noStrike" cap="none" normalizeH="0" baseline="0" dirty="0">
                <a:ln>
                  <a:noFill/>
                </a:ln>
                <a:solidFill>
                  <a:schemeClr val="tx1"/>
                </a:solidFill>
                <a:effectLst/>
                <a:latin typeface="Arial" panose="020B0604020202020204" pitchFamily="34" charset="0"/>
              </a:rPr>
              <a:t>The API </a:t>
            </a:r>
            <a:r>
              <a:rPr kumimoji="0" lang="it-IT" altLang="it-IT" sz="1800" b="0" i="0" u="none" strike="noStrike" cap="none" normalizeH="0" baseline="0" dirty="0" err="1">
                <a:ln>
                  <a:noFill/>
                </a:ln>
                <a:solidFill>
                  <a:schemeClr val="tx1"/>
                </a:solidFill>
                <a:effectLst/>
                <a:latin typeface="Arial" panose="020B0604020202020204" pitchFamily="34" charset="0"/>
              </a:rPr>
              <a:t>response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decoded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into</a:t>
            </a:r>
            <a:r>
              <a:rPr kumimoji="0" lang="it-IT" altLang="it-IT" sz="1800" b="0" i="0" u="none" strike="noStrike" cap="none" normalizeH="0" baseline="0" dirty="0">
                <a:ln>
                  <a:noFill/>
                </a:ln>
                <a:solidFill>
                  <a:schemeClr val="tx1"/>
                </a:solidFill>
                <a:effectLst/>
                <a:latin typeface="Arial" panose="020B0604020202020204" pitchFamily="34" charset="0"/>
              </a:rPr>
              <a:t> JSON, </a:t>
            </a:r>
            <a:r>
              <a:rPr kumimoji="0" lang="it-IT" altLang="it-IT" sz="1800" b="0" i="0" u="none" strike="noStrike" cap="none" normalizeH="0" baseline="0" dirty="0" err="1">
                <a:ln>
                  <a:noFill/>
                </a:ln>
                <a:solidFill>
                  <a:schemeClr val="tx1"/>
                </a:solidFill>
                <a:effectLst/>
                <a:latin typeface="Arial" panose="020B0604020202020204" pitchFamily="34" charset="0"/>
              </a:rPr>
              <a:t>then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converted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into</a:t>
            </a:r>
            <a:r>
              <a:rPr kumimoji="0" lang="it-IT" altLang="it-IT" sz="1800" b="0" i="0" u="none" strike="noStrike" cap="none" normalizeH="0" baseline="0" dirty="0">
                <a:ln>
                  <a:noFill/>
                </a:ln>
                <a:solidFill>
                  <a:schemeClr val="tx1"/>
                </a:solidFill>
                <a:effectLst/>
                <a:latin typeface="Arial" panose="020B0604020202020204" pitchFamily="34" charset="0"/>
              </a:rPr>
              <a:t> a </a:t>
            </a:r>
            <a:r>
              <a:rPr kumimoji="0" lang="it-IT" altLang="it-IT" sz="1800" b="0" i="0" u="none" strike="noStrike" cap="none" normalizeH="0" baseline="0" dirty="0" err="1">
                <a:ln>
                  <a:noFill/>
                </a:ln>
                <a:solidFill>
                  <a:schemeClr val="tx1"/>
                </a:solidFill>
                <a:effectLst/>
                <a:latin typeface="Arial" panose="020B0604020202020204" pitchFamily="34" charset="0"/>
              </a:rPr>
              <a:t>pandas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DataFrame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000" b="0" i="0" u="none" strike="noStrike" cap="none" normalizeH="0" baseline="0" dirty="0">
                <a:ln>
                  <a:noFill/>
                </a:ln>
                <a:solidFill>
                  <a:schemeClr val="tx1"/>
                </a:solidFill>
                <a:effectLst/>
                <a:latin typeface="Arial Unicode MS"/>
              </a:rPr>
              <a:t>.</a:t>
            </a:r>
            <a:r>
              <a:rPr kumimoji="0" lang="it-IT" altLang="it-IT" sz="1000" b="0" i="0" u="none" strike="noStrike" cap="none" normalizeH="0" baseline="0" dirty="0" err="1">
                <a:ln>
                  <a:noFill/>
                </a:ln>
                <a:solidFill>
                  <a:schemeClr val="tx1"/>
                </a:solidFill>
                <a:effectLst/>
                <a:latin typeface="Arial Unicode MS"/>
              </a:rPr>
              <a:t>json_normalize</a:t>
            </a:r>
            <a:r>
              <a:rPr kumimoji="0" lang="it-IT" altLang="it-IT" sz="1000" b="0" i="0" u="none" strike="noStrike" cap="none" normalizeH="0" baseline="0" dirty="0">
                <a:ln>
                  <a:noFill/>
                </a:ln>
                <a:solidFill>
                  <a:schemeClr val="tx1"/>
                </a:solidFill>
                <a:effectLst/>
                <a:latin typeface="Arial Unicode MS"/>
              </a:rPr>
              <a:t>()</a:t>
            </a:r>
            <a:r>
              <a:rPr kumimoji="0" lang="it-IT" altLang="it-IT" sz="400" b="0" i="0" u="none" strike="noStrike" cap="none" normalizeH="0" baseline="0" dirty="0">
                <a:ln>
                  <a:noFill/>
                </a:ln>
                <a:solidFill>
                  <a:schemeClr val="tx1"/>
                </a:solidFill>
                <a:effectLst/>
              </a:rPr>
              <a:t>.</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it-IT" altLang="it-IT" sz="1800" b="0" i="0" u="none" strike="noStrike" cap="none" normalizeH="0" baseline="0" dirty="0">
                <a:ln>
                  <a:noFill/>
                </a:ln>
                <a:solidFill>
                  <a:schemeClr val="tx1"/>
                </a:solidFill>
                <a:effectLst/>
                <a:latin typeface="Arial" panose="020B0604020202020204" pitchFamily="34" charset="0"/>
              </a:rPr>
              <a:t>Web </a:t>
            </a:r>
            <a:r>
              <a:rPr kumimoji="0" lang="it-IT" altLang="it-IT" sz="1800" b="0" i="0" u="none" strike="noStrike" cap="none" normalizeH="0" baseline="0" dirty="0" err="1">
                <a:ln>
                  <a:noFill/>
                </a:ln>
                <a:solidFill>
                  <a:schemeClr val="tx1"/>
                </a:solidFill>
                <a:effectLst/>
                <a:latin typeface="Arial" panose="020B0604020202020204" pitchFamily="34" charset="0"/>
              </a:rPr>
              <a:t>scraping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performed</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using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BeautifulSoup</a:t>
            </a:r>
            <a:r>
              <a:rPr kumimoji="0" lang="it-IT" altLang="it-IT" sz="1800" b="0" i="0" u="none" strike="noStrike" cap="none" normalizeH="0" baseline="0" dirty="0">
                <a:ln>
                  <a:noFill/>
                </a:ln>
                <a:solidFill>
                  <a:schemeClr val="tx1"/>
                </a:solidFill>
                <a:effectLst/>
                <a:latin typeface="Arial" panose="020B0604020202020204" pitchFamily="34" charset="0"/>
              </a:rPr>
              <a:t> to </a:t>
            </a:r>
            <a:r>
              <a:rPr kumimoji="0" lang="it-IT" altLang="it-IT" sz="1800" b="0" i="0" u="none" strike="noStrike" cap="none" normalizeH="0" baseline="0" dirty="0" err="1">
                <a:ln>
                  <a:noFill/>
                </a:ln>
                <a:solidFill>
                  <a:schemeClr val="tx1"/>
                </a:solidFill>
                <a:effectLst/>
                <a:latin typeface="Arial" panose="020B0604020202020204" pitchFamily="34" charset="0"/>
              </a:rPr>
              <a:t>extract</a:t>
            </a:r>
            <a:r>
              <a:rPr kumimoji="0" lang="it-IT" altLang="it-IT" sz="1800" b="0" i="0" u="none" strike="noStrike" cap="none" normalizeH="0" baseline="0" dirty="0">
                <a:ln>
                  <a:noFill/>
                </a:ln>
                <a:solidFill>
                  <a:schemeClr val="tx1"/>
                </a:solidFill>
                <a:effectLst/>
                <a:latin typeface="Arial" panose="020B0604020202020204" pitchFamily="34" charset="0"/>
              </a:rPr>
              <a:t> Falcon 9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records</a:t>
            </a:r>
            <a:r>
              <a:rPr kumimoji="0" lang="it-IT" altLang="it-IT" sz="1800" b="0" i="0" u="none" strike="noStrike" cap="none" normalizeH="0" baseline="0" dirty="0">
                <a:ln>
                  <a:noFill/>
                </a:ln>
                <a:solidFill>
                  <a:schemeClr val="tx1"/>
                </a:solidFill>
                <a:effectLst/>
                <a:latin typeface="Arial" panose="020B0604020202020204" pitchFamily="34" charset="0"/>
              </a:rPr>
              <a:t> from Wikipedia.</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it-IT" altLang="it-IT" sz="1800" b="0" i="0" u="none" strike="noStrike" cap="none" normalizeH="0" baseline="0" dirty="0">
                <a:ln>
                  <a:noFill/>
                </a:ln>
                <a:solidFill>
                  <a:schemeClr val="tx1"/>
                </a:solidFill>
                <a:effectLst/>
                <a:latin typeface="Arial" panose="020B0604020202020204" pitchFamily="34" charset="0"/>
              </a:rPr>
              <a:t>The goal </a:t>
            </a:r>
            <a:r>
              <a:rPr kumimoji="0" lang="it-IT" altLang="it-IT" sz="1800" b="0" i="0" u="none" strike="noStrike" cap="none" normalizeH="0" baseline="0" dirty="0" err="1">
                <a:ln>
                  <a:noFill/>
                </a:ln>
                <a:solidFill>
                  <a:schemeClr val="tx1"/>
                </a:solidFill>
                <a:effectLst/>
                <a:latin typeface="Arial" panose="020B0604020202020204" pitchFamily="34" charset="0"/>
              </a:rPr>
              <a:t>was</a:t>
            </a:r>
            <a:r>
              <a:rPr kumimoji="0" lang="it-IT" altLang="it-IT" sz="1800" b="0" i="0" u="none" strike="noStrike" cap="none" normalizeH="0" baseline="0" dirty="0">
                <a:ln>
                  <a:noFill/>
                </a:ln>
                <a:solidFill>
                  <a:schemeClr val="tx1"/>
                </a:solidFill>
                <a:effectLst/>
                <a:latin typeface="Arial" panose="020B0604020202020204" pitchFamily="34" charset="0"/>
              </a:rPr>
              <a:t> to parse the HTML </a:t>
            </a:r>
            <a:r>
              <a:rPr kumimoji="0" lang="it-IT" altLang="it-IT" sz="1800" b="0" i="0" u="none" strike="noStrike" cap="none" normalizeH="0" baseline="0" dirty="0" err="1">
                <a:ln>
                  <a:noFill/>
                </a:ln>
                <a:solidFill>
                  <a:schemeClr val="tx1"/>
                </a:solidFill>
                <a:effectLst/>
                <a:latin typeface="Arial" panose="020B0604020202020204" pitchFamily="34" charset="0"/>
              </a:rPr>
              <a:t>table</a:t>
            </a:r>
            <a:r>
              <a:rPr kumimoji="0" lang="it-IT" altLang="it-IT" sz="1800" b="0" i="0" u="none" strike="noStrike" cap="none" normalizeH="0" baseline="0" dirty="0">
                <a:ln>
                  <a:noFill/>
                </a:ln>
                <a:solidFill>
                  <a:schemeClr val="tx1"/>
                </a:solidFill>
                <a:effectLst/>
                <a:latin typeface="Arial" panose="020B0604020202020204" pitchFamily="34" charset="0"/>
              </a:rPr>
              <a:t> of </a:t>
            </a:r>
            <a:r>
              <a:rPr kumimoji="0" lang="it-IT" altLang="it-IT" sz="1800" b="0" i="0" u="none" strike="noStrike" cap="none" normalizeH="0" baseline="0" dirty="0" err="1">
                <a:ln>
                  <a:noFill/>
                </a:ln>
                <a:solidFill>
                  <a:schemeClr val="tx1"/>
                </a:solidFill>
                <a:effectLst/>
                <a:latin typeface="Arial" panose="020B0604020202020204" pitchFamily="34" charset="0"/>
              </a:rPr>
              <a:t>launch</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records</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convert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into</a:t>
            </a:r>
            <a:r>
              <a:rPr kumimoji="0" lang="it-IT" altLang="it-IT" sz="1800" b="0" i="0" u="none" strike="noStrike" cap="none" normalizeH="0" baseline="0" dirty="0">
                <a:ln>
                  <a:noFill/>
                </a:ln>
                <a:solidFill>
                  <a:schemeClr val="tx1"/>
                </a:solidFill>
                <a:effectLst/>
                <a:latin typeface="Arial" panose="020B0604020202020204" pitchFamily="34" charset="0"/>
              </a:rPr>
              <a:t> a </a:t>
            </a:r>
            <a:r>
              <a:rPr kumimoji="0" lang="it-IT" altLang="it-IT" sz="1800" b="0" i="0" u="none" strike="noStrike" cap="none" normalizeH="0" baseline="0" dirty="0" err="1">
                <a:ln>
                  <a:noFill/>
                </a:ln>
                <a:solidFill>
                  <a:schemeClr val="tx1"/>
                </a:solidFill>
                <a:effectLst/>
                <a:latin typeface="Arial" panose="020B0604020202020204" pitchFamily="34" charset="0"/>
              </a:rPr>
              <a:t>pandas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DataFrame</a:t>
            </a:r>
            <a:r>
              <a:rPr kumimoji="0" lang="it-IT" altLang="it-IT" sz="1800" b="0" i="0" u="none" strike="noStrike" cap="none" normalizeH="0" baseline="0" dirty="0">
                <a:ln>
                  <a:noFill/>
                </a:ln>
                <a:solidFill>
                  <a:schemeClr val="tx1"/>
                </a:solidFill>
                <a:effectLst/>
                <a:latin typeface="Arial" panose="020B0604020202020204" pitchFamily="34" charset="0"/>
              </a:rPr>
              <a:t> for </a:t>
            </a:r>
            <a:r>
              <a:rPr kumimoji="0" lang="it-IT" altLang="it-IT" sz="1800" b="0" i="0" u="none" strike="noStrike" cap="none" normalizeH="0" baseline="0" dirty="0" err="1">
                <a:ln>
                  <a:noFill/>
                </a:ln>
                <a:solidFill>
                  <a:schemeClr val="tx1"/>
                </a:solidFill>
                <a:effectLst/>
                <a:latin typeface="Arial" panose="020B0604020202020204" pitchFamily="34" charset="0"/>
              </a:rPr>
              <a:t>analysis</a:t>
            </a:r>
            <a:r>
              <a:rPr kumimoji="0" lang="it-IT" altLang="it-IT"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it-IT" altLang="it-IT" sz="1800" b="0" i="0" u="none" strike="noStrike" cap="none" normalizeH="0" baseline="0" dirty="0">
                <a:ln>
                  <a:noFill/>
                </a:ln>
                <a:solidFill>
                  <a:schemeClr val="tx1"/>
                </a:solidFill>
                <a:effectLst/>
                <a:latin typeface="Arial" panose="020B0604020202020204" pitchFamily="34" charset="0"/>
              </a:rPr>
              <a:t>Data </a:t>
            </a:r>
            <a:r>
              <a:rPr kumimoji="0" lang="it-IT" altLang="it-IT" sz="1800" b="0" i="0" u="none" strike="noStrike" cap="none" normalizeH="0" baseline="0" dirty="0" err="1">
                <a:ln>
                  <a:noFill/>
                </a:ln>
                <a:solidFill>
                  <a:schemeClr val="tx1"/>
                </a:solidFill>
                <a:effectLst/>
                <a:latin typeface="Arial" panose="020B0604020202020204" pitchFamily="34" charset="0"/>
              </a:rPr>
              <a:t>cleaning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involved</a:t>
            </a:r>
            <a:r>
              <a:rPr kumimoji="0" lang="it-IT" altLang="it-IT" sz="1800" b="0" i="0" u="none" strike="noStrike" cap="none" normalizeH="0" baseline="0" dirty="0">
                <a:ln>
                  <a:noFill/>
                </a:ln>
                <a:solidFill>
                  <a:schemeClr val="tx1"/>
                </a:solidFill>
                <a:effectLst/>
                <a:latin typeface="Arial" panose="020B0604020202020204" pitchFamily="34" charset="0"/>
              </a:rPr>
              <a:t> checking for and filling in </a:t>
            </a:r>
            <a:r>
              <a:rPr kumimoji="0" lang="it-IT" altLang="it-IT" sz="1800" b="0" i="0" u="none" strike="noStrike" cap="none" normalizeH="0" baseline="0" dirty="0" err="1">
                <a:ln>
                  <a:noFill/>
                </a:ln>
                <a:solidFill>
                  <a:schemeClr val="tx1"/>
                </a:solidFill>
                <a:effectLst/>
                <a:latin typeface="Arial" panose="020B0604020202020204" pitchFamily="34" charset="0"/>
              </a:rPr>
              <a:t>missing</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values</a:t>
            </a:r>
            <a:r>
              <a:rPr kumimoji="0" lang="it-IT" altLang="it-IT"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endParaRPr lang="en-US" dirty="0"/>
          </a:p>
          <a:p>
            <a:pPr marL="0" indent="0">
              <a:buNone/>
            </a:pPr>
            <a:r>
              <a:rPr lang="en-US" dirty="0">
                <a:solidFill>
                  <a:schemeClr val="accent1"/>
                </a:solidFill>
              </a:rPr>
              <a:t>https://github.com/simoneloop/IBM-Data-Science-Capstone-SpaceX/blob/main/jupyter-labs-spacex-data-collection-api.ipynb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magine 6">
            <a:extLst>
              <a:ext uri="{FF2B5EF4-FFF2-40B4-BE49-F238E27FC236}">
                <a16:creationId xmlns:a16="http://schemas.microsoft.com/office/drawing/2014/main" id="{C2D839E0-BD64-D2FE-37DC-A8AC40555CE9}"/>
              </a:ext>
            </a:extLst>
          </p:cNvPr>
          <p:cNvPicPr>
            <a:picLocks noChangeAspect="1"/>
          </p:cNvPicPr>
          <p:nvPr/>
        </p:nvPicPr>
        <p:blipFill>
          <a:blip r:embed="rId4"/>
          <a:stretch>
            <a:fillRect/>
          </a:stretch>
        </p:blipFill>
        <p:spPr>
          <a:xfrm>
            <a:off x="5730245" y="1800225"/>
            <a:ext cx="5969054" cy="814674"/>
          </a:xfrm>
          <a:prstGeom prst="rect">
            <a:avLst/>
          </a:prstGeom>
        </p:spPr>
      </p:pic>
      <p:pic>
        <p:nvPicPr>
          <p:cNvPr id="9" name="Immagine 8">
            <a:extLst>
              <a:ext uri="{FF2B5EF4-FFF2-40B4-BE49-F238E27FC236}">
                <a16:creationId xmlns:a16="http://schemas.microsoft.com/office/drawing/2014/main" id="{A5C67414-8AF8-A6F7-6BDE-3FC78B936D9C}"/>
              </a:ext>
            </a:extLst>
          </p:cNvPr>
          <p:cNvPicPr>
            <a:picLocks noChangeAspect="1"/>
          </p:cNvPicPr>
          <p:nvPr/>
        </p:nvPicPr>
        <p:blipFill>
          <a:blip r:embed="rId5"/>
          <a:stretch>
            <a:fillRect/>
          </a:stretch>
        </p:blipFill>
        <p:spPr>
          <a:xfrm>
            <a:off x="6614996" y="2781075"/>
            <a:ext cx="4199551" cy="2924053"/>
          </a:xfrm>
          <a:prstGeom prst="rect">
            <a:avLst/>
          </a:prstGeom>
        </p:spPr>
      </p:pic>
      <p:pic>
        <p:nvPicPr>
          <p:cNvPr id="11" name="Immagine 10">
            <a:extLst>
              <a:ext uri="{FF2B5EF4-FFF2-40B4-BE49-F238E27FC236}">
                <a16:creationId xmlns:a16="http://schemas.microsoft.com/office/drawing/2014/main" id="{58545423-E4CF-5D30-5A3C-EEFCA06CE764}"/>
              </a:ext>
            </a:extLst>
          </p:cNvPr>
          <p:cNvPicPr>
            <a:picLocks noChangeAspect="1"/>
          </p:cNvPicPr>
          <p:nvPr/>
        </p:nvPicPr>
        <p:blipFill>
          <a:blip r:embed="rId6"/>
          <a:stretch>
            <a:fillRect/>
          </a:stretch>
        </p:blipFill>
        <p:spPr>
          <a:xfrm>
            <a:off x="6145813" y="4243101"/>
            <a:ext cx="5312159" cy="231926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9748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 applied web scraping to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Parsed the table and converted it into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1"/>
                </a:solidFill>
                <a:latin typeface="Abadi" panose="020B0604020104020204" pitchFamily="34" charset="0"/>
              </a:rPr>
              <a:t>https://github.com/simoneloop/IBM-Data-Science-Capstone-SpaceX/blob/main/jupyter-labs-webscraping.ipynb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magine 6">
            <a:extLst>
              <a:ext uri="{FF2B5EF4-FFF2-40B4-BE49-F238E27FC236}">
                <a16:creationId xmlns:a16="http://schemas.microsoft.com/office/drawing/2014/main" id="{0C99C1D8-58D2-B3A2-C90B-198DA8404138}"/>
              </a:ext>
            </a:extLst>
          </p:cNvPr>
          <p:cNvPicPr>
            <a:picLocks noChangeAspect="1"/>
          </p:cNvPicPr>
          <p:nvPr/>
        </p:nvPicPr>
        <p:blipFill>
          <a:blip r:embed="rId3"/>
          <a:stretch>
            <a:fillRect/>
          </a:stretch>
        </p:blipFill>
        <p:spPr>
          <a:xfrm>
            <a:off x="5160724" y="1392499"/>
            <a:ext cx="6833795" cy="3718856"/>
          </a:xfrm>
          <a:prstGeom prst="rect">
            <a:avLst/>
          </a:prstGeom>
        </p:spPr>
      </p:pic>
      <p:pic>
        <p:nvPicPr>
          <p:cNvPr id="9" name="Immagine 8">
            <a:extLst>
              <a:ext uri="{FF2B5EF4-FFF2-40B4-BE49-F238E27FC236}">
                <a16:creationId xmlns:a16="http://schemas.microsoft.com/office/drawing/2014/main" id="{24BA47DD-A0C8-DA96-479E-DAC532A47B37}"/>
              </a:ext>
            </a:extLst>
          </p:cNvPr>
          <p:cNvPicPr>
            <a:picLocks noChangeAspect="1"/>
          </p:cNvPicPr>
          <p:nvPr/>
        </p:nvPicPr>
        <p:blipFill>
          <a:blip r:embed="rId4"/>
          <a:stretch>
            <a:fillRect/>
          </a:stretch>
        </p:blipFill>
        <p:spPr>
          <a:xfrm>
            <a:off x="5068972" y="5144646"/>
            <a:ext cx="7017297" cy="11222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196</TotalTime>
  <Words>1942</Words>
  <Application>Microsoft Office PowerPoint</Application>
  <PresentationFormat>Widescreen</PresentationFormat>
  <Paragraphs>227</Paragraphs>
  <Slides>46</Slides>
  <Notes>5</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46</vt:i4>
      </vt:variant>
    </vt:vector>
  </HeadingPairs>
  <TitlesOfParts>
    <vt:vector size="53" baseType="lpstr">
      <vt:lpstr>Abadi</vt:lpstr>
      <vt:lpstr>Arial</vt:lpstr>
      <vt:lpstr>Arial Unicode MS</vt:lpstr>
      <vt:lpstr>Calibri</vt:lpstr>
      <vt:lpstr>Courier New</vt:lpstr>
      <vt:lpstr>IBM Plex Mono SemiBold</vt:lpstr>
      <vt:lpstr>Custom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Simonpaolo Lopez</cp:lastModifiedBy>
  <cp:revision>200</cp:revision>
  <dcterms:created xsi:type="dcterms:W3CDTF">2021-04-29T18:58:34Z</dcterms:created>
  <dcterms:modified xsi:type="dcterms:W3CDTF">2024-10-06T19:12:23Z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